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jQX1nu3AvgbKIvnSsqnsonVdeR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79F19A-A880-4844-A630-BDE371CCD910}">
  <a:tblStyle styleId="{1479F19A-A880-4844-A630-BDE371CCD910}"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6.xml"/><Relationship Id="rId22" Type="http://schemas.openxmlformats.org/officeDocument/2006/relationships/font" Target="fonts/OpenSans-italic.fntdata"/><Relationship Id="rId10" Type="http://schemas.openxmlformats.org/officeDocument/2006/relationships/slide" Target="slides/slide5.xml"/><Relationship Id="rId21" Type="http://schemas.openxmlformats.org/officeDocument/2006/relationships/font" Target="fonts/OpenSans-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866ee22fd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34866ee22fd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34866ee22fd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983d2a652e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3983d2a652e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3983d2a652e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983d2a652e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3983d2a652e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3983d2a652e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866ee22fd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34866ee22fd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34866ee22fd_0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 name="Google Shape;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bce642266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 name="Google Shape;86;g3bce642266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3bce642266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983d2a652e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3983d2a652e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g3983d2a652e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4866ee22f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34866ee22fd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34866ee22fd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3c2836f20b6_0_781"/>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3c2836f20b6_0_781"/>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3c2836f20b6_0_7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3c2836f20b6_0_816"/>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3c2836f20b6_0_816"/>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3c2836f20b6_0_8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3c2836f20b6_0_8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rgbClr val="3A3838"/>
        </a:solidFill>
      </p:bgPr>
    </p:bg>
    <p:spTree>
      <p:nvGrpSpPr>
        <p:cNvPr id="54" name="Shape 54"/>
        <p:cNvGrpSpPr/>
        <p:nvPr/>
      </p:nvGrpSpPr>
      <p:grpSpPr>
        <a:xfrm>
          <a:off x="0" y="0"/>
          <a:ext cx="0" cy="0"/>
          <a:chOff x="0" y="0"/>
          <a:chExt cx="0" cy="0"/>
        </a:xfrm>
      </p:grpSpPr>
      <p:sp>
        <p:nvSpPr>
          <p:cNvPr id="55" name="Google Shape;55;g3c2836f20b6_0_8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3c2836f20b6_0_82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latin typeface="Calibri"/>
                <a:ea typeface="Calibri"/>
                <a:cs typeface="Calibri"/>
                <a:sym typeface="Calibri"/>
              </a:defRPr>
            </a:lvl1pPr>
            <a:lvl2pPr indent="-381000" lvl="1" marL="914400" algn="l">
              <a:lnSpc>
                <a:spcPct val="90000"/>
              </a:lnSpc>
              <a:spcBef>
                <a:spcPts val="500"/>
              </a:spcBef>
              <a:spcAft>
                <a:spcPts val="0"/>
              </a:spcAft>
              <a:buClr>
                <a:schemeClr val="lt1"/>
              </a:buClr>
              <a:buSzPts val="2400"/>
              <a:buChar char="•"/>
              <a:defRPr>
                <a:solidFill>
                  <a:schemeClr val="lt1"/>
                </a:solidFill>
                <a:latin typeface="Calibri"/>
                <a:ea typeface="Calibri"/>
                <a:cs typeface="Calibri"/>
                <a:sym typeface="Calibri"/>
              </a:defRPr>
            </a:lvl2pPr>
            <a:lvl3pPr indent="-355600" lvl="2" marL="1371600" algn="l">
              <a:lnSpc>
                <a:spcPct val="90000"/>
              </a:lnSpc>
              <a:spcBef>
                <a:spcPts val="500"/>
              </a:spcBef>
              <a:spcAft>
                <a:spcPts val="0"/>
              </a:spcAft>
              <a:buClr>
                <a:schemeClr val="lt1"/>
              </a:buClr>
              <a:buSzPts val="2000"/>
              <a:buChar char="•"/>
              <a:defRPr>
                <a:solidFill>
                  <a:schemeClr val="lt1"/>
                </a:solidFill>
                <a:latin typeface="Calibri"/>
                <a:ea typeface="Calibri"/>
                <a:cs typeface="Calibri"/>
                <a:sym typeface="Calibri"/>
              </a:defRPr>
            </a:lvl3pPr>
            <a:lvl4pPr indent="-342900" lvl="3" marL="1828800" algn="l">
              <a:lnSpc>
                <a:spcPct val="90000"/>
              </a:lnSpc>
              <a:spcBef>
                <a:spcPts val="500"/>
              </a:spcBef>
              <a:spcAft>
                <a:spcPts val="0"/>
              </a:spcAft>
              <a:buClr>
                <a:schemeClr val="lt1"/>
              </a:buClr>
              <a:buSzPts val="1800"/>
              <a:buChar char="•"/>
              <a:defRPr>
                <a:solidFill>
                  <a:schemeClr val="lt1"/>
                </a:solidFill>
                <a:latin typeface="Calibri"/>
                <a:ea typeface="Calibri"/>
                <a:cs typeface="Calibri"/>
                <a:sym typeface="Calibri"/>
              </a:defRPr>
            </a:lvl4pPr>
            <a:lvl5pPr indent="-342900" lvl="4" marL="2286000" algn="l">
              <a:lnSpc>
                <a:spcPct val="90000"/>
              </a:lnSpc>
              <a:spcBef>
                <a:spcPts val="500"/>
              </a:spcBef>
              <a:spcAft>
                <a:spcPts val="0"/>
              </a:spcAft>
              <a:buClr>
                <a:schemeClr val="lt1"/>
              </a:buClr>
              <a:buSzPts val="1800"/>
              <a:buChar char="•"/>
              <a:defRPr>
                <a:solidFill>
                  <a:schemeClr val="lt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g3c2836f20b6_0_8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g3c2836f20b6_0_8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g3c2836f20b6_0_8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gradFill>
          <a:gsLst>
            <a:gs pos="0">
              <a:srgbClr val="D8D8D8"/>
            </a:gs>
            <a:gs pos="54000">
              <a:srgbClr val="BFBFBF"/>
            </a:gs>
            <a:gs pos="100000">
              <a:srgbClr val="F2F2F2"/>
            </a:gs>
          </a:gsLst>
          <a:lin ang="0" scaled="0"/>
        </a:gradFill>
      </p:bgPr>
    </p:bg>
    <p:spTree>
      <p:nvGrpSpPr>
        <p:cNvPr id="60" name="Shape 60"/>
        <p:cNvGrpSpPr/>
        <p:nvPr/>
      </p:nvGrpSpPr>
      <p:grpSpPr>
        <a:xfrm>
          <a:off x="0" y="0"/>
          <a:ext cx="0" cy="0"/>
          <a:chOff x="0" y="0"/>
          <a:chExt cx="0" cy="0"/>
        </a:xfrm>
      </p:grpSpPr>
      <p:sp>
        <p:nvSpPr>
          <p:cNvPr id="61" name="Google Shape;61;g3c2836f20b6_0_8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g3c2836f20b6_0_828"/>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g3c2836f20b6_0_828"/>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g3c2836f20b6_0_8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g3c2836f20b6_0_8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g3c2836f20b6_0_8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3c2836f20b6_0_785"/>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3c2836f20b6_0_7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3c2836f20b6_0_78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3c2836f20b6_0_78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3c2836f20b6_0_7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3c2836f20b6_0_79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3c2836f20b6_0_792"/>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3c2836f20b6_0_792"/>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3c2836f20b6_0_79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3c2836f20b6_0_79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3c2836f20b6_0_7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3c2836f20b6_0_800"/>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3c2836f20b6_0_800"/>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3c2836f20b6_0_8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3c2836f20b6_0_804"/>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3c2836f20b6_0_8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3c2836f20b6_0_80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3c2836f20b6_0_807"/>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3c2836f20b6_0_807"/>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3c2836f20b6_0_807"/>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3c2836f20b6_0_8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3c2836f20b6_0_813"/>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3c2836f20b6_0_8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3c2836f20b6_0_77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3c2836f20b6_0_77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3c2836f20b6_0_77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6.jp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www.instagram.com/reel/DQAt7cLD0aQ/?utm_source=ig_web_copy_link&amp;igsh=MzRlODBiNWFlZA==" TargetMode="External"/><Relationship Id="rId4" Type="http://schemas.openxmlformats.org/officeDocument/2006/relationships/hyperlink" Target="https://www.instagram.com/reel/DIvEIAPxB2Z/?utm_source=ig_web_copy_link&amp;igsh=MzRlODBiNWFlZA==" TargetMode="External"/><Relationship Id="rId5" Type="http://schemas.openxmlformats.org/officeDocument/2006/relationships/hyperlink" Target="https://www.instagram.com/reel/DIvEIAPxB2Z/?utm_source=ig_web_copy_link&amp;igsh=MzRlODBiNWFlZA==" TargetMode="External"/><Relationship Id="rId6" Type="http://schemas.openxmlformats.org/officeDocument/2006/relationships/image" Target="../media/image1.png"/><Relationship Id="rId7"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3.jpg"/><Relationship Id="rId5" Type="http://schemas.openxmlformats.org/officeDocument/2006/relationships/image" Target="../media/image21.jpg"/><Relationship Id="rId6" Type="http://schemas.openxmlformats.org/officeDocument/2006/relationships/image" Target="../media/image25.jpg"/><Relationship Id="rId7" Type="http://schemas.openxmlformats.org/officeDocument/2006/relationships/image" Target="../media/image22.jp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www.nccacricket.org/" TargetMode="External"/><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6.jp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1"/>
          <p:cNvSpPr/>
          <p:nvPr/>
        </p:nvSpPr>
        <p:spPr>
          <a:xfrm>
            <a:off x="-3047" y="0"/>
            <a:ext cx="4797551" cy="6858000"/>
          </a:xfrm>
          <a:custGeom>
            <a:rect b="b" l="l" r="r" t="t"/>
            <a:pathLst>
              <a:path extrusionOk="0" h="6858000" w="4196431">
                <a:moveTo>
                  <a:pt x="0" y="0"/>
                </a:moveTo>
                <a:lnTo>
                  <a:pt x="4196431" y="0"/>
                </a:lnTo>
                <a:cubicBezTo>
                  <a:pt x="4163410" y="1021915"/>
                  <a:pt x="4120573" y="1975363"/>
                  <a:pt x="4074168" y="2252778"/>
                </a:cubicBezTo>
                <a:cubicBezTo>
                  <a:pt x="3487393" y="5765830"/>
                  <a:pt x="3294627" y="5843425"/>
                  <a:pt x="3294627" y="5843425"/>
                </a:cubicBezTo>
                <a:cubicBezTo>
                  <a:pt x="3294627" y="5843425"/>
                  <a:pt x="3260714" y="5467624"/>
                  <a:pt x="3216094" y="5282005"/>
                </a:cubicBezTo>
                <a:cubicBezTo>
                  <a:pt x="3207169" y="5543191"/>
                  <a:pt x="3031807" y="6578291"/>
                  <a:pt x="3001017" y="6619370"/>
                </a:cubicBezTo>
                <a:cubicBezTo>
                  <a:pt x="2993432" y="6595026"/>
                  <a:pt x="2985399" y="6567641"/>
                  <a:pt x="2977814" y="6541268"/>
                </a:cubicBezTo>
                <a:cubicBezTo>
                  <a:pt x="2952379" y="6592998"/>
                  <a:pt x="2920252" y="6641178"/>
                  <a:pt x="2875630" y="6683272"/>
                </a:cubicBezTo>
                <a:cubicBezTo>
                  <a:pt x="2837255" y="6719534"/>
                  <a:pt x="2811459" y="6762420"/>
                  <a:pt x="2793380" y="6809553"/>
                </a:cubicBezTo>
                <a:lnTo>
                  <a:pt x="2778938" y="6858000"/>
                </a:lnTo>
                <a:lnTo>
                  <a:pt x="2478009" y="6858000"/>
                </a:lnTo>
                <a:lnTo>
                  <a:pt x="2477464" y="6849211"/>
                </a:lnTo>
                <a:cubicBezTo>
                  <a:pt x="2474622" y="6741570"/>
                  <a:pt x="2479223" y="6629767"/>
                  <a:pt x="2457972" y="6528590"/>
                </a:cubicBezTo>
                <a:cubicBezTo>
                  <a:pt x="2419319" y="6660101"/>
                  <a:pt x="2384556" y="6761891"/>
                  <a:pt x="2353092" y="6842319"/>
                </a:cubicBezTo>
                <a:lnTo>
                  <a:pt x="2346619" y="6858000"/>
                </a:lnTo>
                <a:lnTo>
                  <a:pt x="1797809" y="6858000"/>
                </a:lnTo>
                <a:lnTo>
                  <a:pt x="1779535" y="6824799"/>
                </a:lnTo>
                <a:cubicBezTo>
                  <a:pt x="1741321" y="6743115"/>
                  <a:pt x="1720489" y="6658294"/>
                  <a:pt x="1707437" y="6571191"/>
                </a:cubicBezTo>
                <a:cubicBezTo>
                  <a:pt x="1669955" y="6502217"/>
                  <a:pt x="1616855" y="6820203"/>
                  <a:pt x="1555277" y="6749709"/>
                </a:cubicBezTo>
                <a:lnTo>
                  <a:pt x="1534407" y="6858000"/>
                </a:lnTo>
                <a:lnTo>
                  <a:pt x="1251061" y="6858000"/>
                </a:lnTo>
                <a:lnTo>
                  <a:pt x="1242905" y="6828991"/>
                </a:lnTo>
                <a:cubicBezTo>
                  <a:pt x="1232189" y="6812342"/>
                  <a:pt x="1215595" y="6800551"/>
                  <a:pt x="1190272" y="6796367"/>
                </a:cubicBezTo>
                <a:cubicBezTo>
                  <a:pt x="1141077" y="6789900"/>
                  <a:pt x="1114094" y="6810464"/>
                  <a:pt x="1098878" y="6842732"/>
                </a:cubicBezTo>
                <a:lnTo>
                  <a:pt x="1093868"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 name="Google Shape;73;p1"/>
          <p:cNvSpPr txBox="1"/>
          <p:nvPr>
            <p:ph type="ctrTitle"/>
          </p:nvPr>
        </p:nvSpPr>
        <p:spPr>
          <a:xfrm>
            <a:off x="-3050" y="2671175"/>
            <a:ext cx="12192000" cy="142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60"/>
              <a:buFont typeface="Calibri"/>
              <a:buNone/>
            </a:pPr>
            <a:r>
              <a:rPr b="1" lang="en-US" sz="4500"/>
              <a:t>Sponsorship Deck</a:t>
            </a:r>
            <a:endParaRPr b="1" sz="4500"/>
          </a:p>
          <a:p>
            <a:pPr indent="0" lvl="0" marL="0" rtl="0" algn="l">
              <a:lnSpc>
                <a:spcPct val="90000"/>
              </a:lnSpc>
              <a:spcBef>
                <a:spcPts val="0"/>
              </a:spcBef>
              <a:spcAft>
                <a:spcPts val="0"/>
              </a:spcAft>
              <a:buClr>
                <a:schemeClr val="dk1"/>
              </a:buClr>
              <a:buSzPts val="4860"/>
              <a:buFont typeface="Calibri"/>
              <a:buNone/>
            </a:pPr>
            <a:r>
              <a:rPr b="1" lang="en-US" sz="4300"/>
              <a:t>2026 Summer</a:t>
            </a:r>
            <a:endParaRPr b="1" sz="4300"/>
          </a:p>
        </p:txBody>
      </p:sp>
      <p:pic>
        <p:nvPicPr>
          <p:cNvPr id="74" name="Google Shape;74;p1"/>
          <p:cNvPicPr preferRelativeResize="0"/>
          <p:nvPr/>
        </p:nvPicPr>
        <p:blipFill rotWithShape="1">
          <a:blip r:embed="rId3">
            <a:alphaModFix/>
          </a:blip>
          <a:srcRect b="0" l="0" r="0" t="0"/>
          <a:stretch/>
        </p:blipFill>
        <p:spPr>
          <a:xfrm>
            <a:off x="11070075" y="5634700"/>
            <a:ext cx="1064700" cy="1223300"/>
          </a:xfrm>
          <a:prstGeom prst="rect">
            <a:avLst/>
          </a:prstGeom>
          <a:noFill/>
          <a:ln>
            <a:noFill/>
          </a:ln>
        </p:spPr>
      </p:pic>
      <p:pic>
        <p:nvPicPr>
          <p:cNvPr id="75" name="Google Shape;75;p1" title="logo-final-2.png"/>
          <p:cNvPicPr preferRelativeResize="0"/>
          <p:nvPr/>
        </p:nvPicPr>
        <p:blipFill rotWithShape="1">
          <a:blip r:embed="rId4">
            <a:alphaModFix/>
          </a:blip>
          <a:srcRect b="0" l="0" r="0" t="0"/>
          <a:stretch/>
        </p:blipFill>
        <p:spPr>
          <a:xfrm>
            <a:off x="10230550" y="0"/>
            <a:ext cx="1961452" cy="1574073"/>
          </a:xfrm>
          <a:prstGeom prst="rect">
            <a:avLst/>
          </a:prstGeom>
          <a:noFill/>
          <a:ln>
            <a:noFill/>
          </a:ln>
        </p:spPr>
      </p:pic>
      <p:sp>
        <p:nvSpPr>
          <p:cNvPr id="76" name="Google Shape;76;p1"/>
          <p:cNvSpPr txBox="1"/>
          <p:nvPr/>
        </p:nvSpPr>
        <p:spPr>
          <a:xfrm>
            <a:off x="257575" y="4665025"/>
            <a:ext cx="9912000" cy="9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000">
                <a:solidFill>
                  <a:schemeClr val="dk2"/>
                </a:solidFill>
              </a:rPr>
              <a:t>Your sponsorship and support is valuable contribution to promote our mission to join communities to make an impact in sports,culture and education</a:t>
            </a:r>
            <a:endParaRPr i="1" sz="2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182" name="Shape 182"/>
        <p:cNvGrpSpPr/>
        <p:nvPr/>
      </p:nvGrpSpPr>
      <p:grpSpPr>
        <a:xfrm>
          <a:off x="0" y="0"/>
          <a:ext cx="0" cy="0"/>
          <a:chOff x="0" y="0"/>
          <a:chExt cx="0" cy="0"/>
        </a:xfrm>
      </p:grpSpPr>
      <p:pic>
        <p:nvPicPr>
          <p:cNvPr id="183" name="Google Shape;183;g34866ee22fd_0_50"/>
          <p:cNvPicPr preferRelativeResize="0"/>
          <p:nvPr/>
        </p:nvPicPr>
        <p:blipFill rotWithShape="1">
          <a:blip r:embed="rId3">
            <a:alphaModFix/>
          </a:blip>
          <a:srcRect b="0" l="0" r="0" t="0"/>
          <a:stretch/>
        </p:blipFill>
        <p:spPr>
          <a:xfrm>
            <a:off x="0" y="0"/>
            <a:ext cx="12192000" cy="6852213"/>
          </a:xfrm>
          <a:prstGeom prst="rect">
            <a:avLst/>
          </a:prstGeom>
          <a:noFill/>
          <a:ln>
            <a:noFill/>
          </a:ln>
        </p:spPr>
      </p:pic>
      <p:sp>
        <p:nvSpPr>
          <p:cNvPr id="184" name="Google Shape;184;g34866ee22fd_0_50"/>
          <p:cNvSpPr txBox="1"/>
          <p:nvPr/>
        </p:nvSpPr>
        <p:spPr>
          <a:xfrm>
            <a:off x="0" y="177800"/>
            <a:ext cx="3606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Awards &amp; Recognitions</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189" name="Shape 189"/>
        <p:cNvGrpSpPr/>
        <p:nvPr/>
      </p:nvGrpSpPr>
      <p:grpSpPr>
        <a:xfrm>
          <a:off x="0" y="0"/>
          <a:ext cx="0" cy="0"/>
          <a:chOff x="0" y="0"/>
          <a:chExt cx="0" cy="0"/>
        </a:xfrm>
      </p:grpSpPr>
      <p:sp>
        <p:nvSpPr>
          <p:cNvPr id="190" name="Google Shape;190;p7"/>
          <p:cNvSpPr/>
          <p:nvPr/>
        </p:nvSpPr>
        <p:spPr>
          <a:xfrm rot="-5400000">
            <a:off x="-1103449" y="1100391"/>
            <a:ext cx="6858000" cy="4657200"/>
          </a:xfrm>
          <a:prstGeom prst="rect">
            <a:avLst/>
          </a:prstGeom>
          <a:gradFill>
            <a:gsLst>
              <a:gs pos="0">
                <a:srgbClr val="000000">
                  <a:alpha val="0"/>
                </a:srgbClr>
              </a:gs>
              <a:gs pos="48000">
                <a:srgbClr val="000000">
                  <a:alpha val="23529"/>
                </a:srgbClr>
              </a:gs>
              <a:gs pos="85000">
                <a:srgbClr val="000000">
                  <a:alpha val="44313"/>
                </a:srgbClr>
              </a:gs>
              <a:gs pos="100000">
                <a:srgbClr val="000000">
                  <a:alpha val="44313"/>
                </a:srgbClr>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900" u="none" cap="none" strike="noStrike">
              <a:solidFill>
                <a:schemeClr val="lt1"/>
              </a:solidFill>
              <a:latin typeface="Calibri"/>
              <a:ea typeface="Calibri"/>
              <a:cs typeface="Calibri"/>
              <a:sym typeface="Calibri"/>
            </a:endParaRPr>
          </a:p>
        </p:txBody>
      </p:sp>
      <p:sp>
        <p:nvSpPr>
          <p:cNvPr id="191" name="Google Shape;191;p7"/>
          <p:cNvSpPr txBox="1"/>
          <p:nvPr>
            <p:ph type="title"/>
          </p:nvPr>
        </p:nvSpPr>
        <p:spPr>
          <a:xfrm>
            <a:off x="130848" y="362714"/>
            <a:ext cx="6609165" cy="838969"/>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Calibri"/>
              <a:buNone/>
            </a:pPr>
            <a:r>
              <a:rPr b="1" lang="en-US" sz="5200">
                <a:solidFill>
                  <a:schemeClr val="accent4"/>
                </a:solidFill>
              </a:rPr>
              <a:t>Sponsorship Request </a:t>
            </a:r>
            <a:endParaRPr>
              <a:solidFill>
                <a:schemeClr val="accent4"/>
              </a:solidFill>
            </a:endParaRPr>
          </a:p>
        </p:txBody>
      </p:sp>
      <p:sp>
        <p:nvSpPr>
          <p:cNvPr id="192" name="Google Shape;192;p7"/>
          <p:cNvSpPr/>
          <p:nvPr/>
        </p:nvSpPr>
        <p:spPr>
          <a:xfrm rot="5400000">
            <a:off x="7540187" y="2206184"/>
            <a:ext cx="6858003" cy="2445624"/>
          </a:xfrm>
          <a:prstGeom prst="rect">
            <a:avLst/>
          </a:prstGeom>
          <a:gradFill>
            <a:gsLst>
              <a:gs pos="0">
                <a:srgbClr val="000000">
                  <a:alpha val="0"/>
                </a:srgbClr>
              </a:gs>
              <a:gs pos="48000">
                <a:srgbClr val="000000">
                  <a:alpha val="23529"/>
                </a:srgbClr>
              </a:gs>
              <a:gs pos="85000">
                <a:srgbClr val="000000">
                  <a:alpha val="44313"/>
                </a:srgbClr>
              </a:gs>
              <a:gs pos="100000">
                <a:srgbClr val="000000">
                  <a:alpha val="44313"/>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7"/>
          <p:cNvSpPr/>
          <p:nvPr/>
        </p:nvSpPr>
        <p:spPr>
          <a:xfrm>
            <a:off x="262509" y="1753059"/>
            <a:ext cx="4126230" cy="1577340"/>
          </a:xfrm>
          <a:prstGeom prst="roundRect">
            <a:avLst>
              <a:gd fmla="val 6522"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800"/>
              <a:buFont typeface="Arial"/>
              <a:buChar char="•"/>
            </a:pPr>
            <a:r>
              <a:rPr b="0" i="1" lang="en-US" sz="1800" u="none" cap="none" strike="noStrike">
                <a:solidFill>
                  <a:schemeClr val="lt1"/>
                </a:solidFill>
                <a:latin typeface="Calibri"/>
                <a:ea typeface="Calibri"/>
                <a:cs typeface="Calibri"/>
                <a:sym typeface="Calibri"/>
              </a:rPr>
              <a:t>Brand visibility and ability to support local community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1" lang="en-US" sz="1800" u="none" cap="none" strike="noStrike">
                <a:solidFill>
                  <a:schemeClr val="lt1"/>
                </a:solidFill>
                <a:latin typeface="Calibri"/>
                <a:ea typeface="Calibri"/>
                <a:cs typeface="Calibri"/>
                <a:sym typeface="Calibri"/>
              </a:rPr>
              <a:t>Social Media presence, tagging sponsors on all communications</a:t>
            </a:r>
            <a:endParaRPr b="0" i="0" sz="1400" u="none" cap="none" strike="noStrike">
              <a:solidFill>
                <a:srgbClr val="000000"/>
              </a:solidFill>
              <a:latin typeface="Arial"/>
              <a:ea typeface="Arial"/>
              <a:cs typeface="Arial"/>
              <a:sym typeface="Arial"/>
            </a:endParaRPr>
          </a:p>
        </p:txBody>
      </p:sp>
      <p:sp>
        <p:nvSpPr>
          <p:cNvPr id="194" name="Google Shape;194;p7"/>
          <p:cNvSpPr/>
          <p:nvPr/>
        </p:nvSpPr>
        <p:spPr>
          <a:xfrm>
            <a:off x="4691067" y="3281172"/>
            <a:ext cx="4126200" cy="1577400"/>
          </a:xfrm>
          <a:prstGeom prst="roundRect">
            <a:avLst>
              <a:gd fmla="val 6522"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800"/>
              <a:buFont typeface="Arial"/>
              <a:buChar char="•"/>
            </a:pPr>
            <a:r>
              <a:rPr b="0" i="1" lang="en-US" sz="1800" u="none" cap="none" strike="noStrike">
                <a:solidFill>
                  <a:schemeClr val="lt1"/>
                </a:solidFill>
                <a:latin typeface="Calibri"/>
                <a:ea typeface="Calibri"/>
                <a:cs typeface="Calibri"/>
                <a:sym typeface="Calibri"/>
              </a:rPr>
              <a:t>Team Jerseys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1" lang="en-US" sz="1800" u="none" cap="none" strike="noStrike">
                <a:solidFill>
                  <a:schemeClr val="lt1"/>
                </a:solidFill>
                <a:latin typeface="Calibri"/>
                <a:ea typeface="Calibri"/>
                <a:cs typeface="Calibri"/>
                <a:sym typeface="Calibri"/>
              </a:rPr>
              <a:t>Social Media Communications </a:t>
            </a:r>
            <a:endParaRPr b="0" i="1"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800"/>
              <a:buFont typeface="Calibri"/>
              <a:buChar char="•"/>
            </a:pPr>
            <a:r>
              <a:rPr b="0" i="1" lang="en-US" sz="1800" u="none" cap="none" strike="noStrike">
                <a:solidFill>
                  <a:schemeClr val="lt1"/>
                </a:solidFill>
                <a:latin typeface="Calibri"/>
                <a:ea typeface="Calibri"/>
                <a:cs typeface="Calibri"/>
                <a:sym typeface="Calibri"/>
              </a:rPr>
              <a:t>You-Tube Live Stream </a:t>
            </a:r>
            <a:endParaRPr b="0" i="1"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800"/>
              <a:buFont typeface="Arial"/>
              <a:buChar char="•"/>
            </a:pPr>
            <a:r>
              <a:rPr b="0" i="1" lang="en-US" sz="1800" u="none" cap="none" strike="noStrike">
                <a:solidFill>
                  <a:schemeClr val="lt1"/>
                </a:solidFill>
                <a:latin typeface="Calibri"/>
                <a:ea typeface="Calibri"/>
                <a:cs typeface="Calibri"/>
                <a:sym typeface="Calibri"/>
              </a:rPr>
              <a:t>Invite to Club Events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1" lang="en-US" sz="1800" u="none" cap="none" strike="noStrike">
                <a:solidFill>
                  <a:schemeClr val="lt1"/>
                </a:solidFill>
                <a:latin typeface="Calibri"/>
                <a:ea typeface="Calibri"/>
                <a:cs typeface="Calibri"/>
                <a:sym typeface="Calibri"/>
              </a:rPr>
              <a:t>Opportunity to support event hosting*</a:t>
            </a:r>
            <a:endParaRPr b="0" i="1" sz="1800" u="none" cap="none" strike="noStrike">
              <a:solidFill>
                <a:schemeClr val="lt1"/>
              </a:solidFill>
              <a:latin typeface="Calibri"/>
              <a:ea typeface="Calibri"/>
              <a:cs typeface="Calibri"/>
              <a:sym typeface="Calibri"/>
            </a:endParaRPr>
          </a:p>
        </p:txBody>
      </p:sp>
      <p:sp>
        <p:nvSpPr>
          <p:cNvPr id="195" name="Google Shape;195;p7"/>
          <p:cNvSpPr/>
          <p:nvPr/>
        </p:nvSpPr>
        <p:spPr>
          <a:xfrm>
            <a:off x="209800" y="4255101"/>
            <a:ext cx="4126200" cy="1842600"/>
          </a:xfrm>
          <a:prstGeom prst="roundRect">
            <a:avLst>
              <a:gd fmla="val 6522"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Arial"/>
              <a:buChar char="•"/>
            </a:pPr>
            <a:r>
              <a:rPr b="0" i="1" lang="en-US" sz="1600" u="none" cap="none" strike="noStrike">
                <a:solidFill>
                  <a:schemeClr val="lt1"/>
                </a:solidFill>
                <a:latin typeface="Calibri"/>
                <a:ea typeface="Calibri"/>
                <a:cs typeface="Calibri"/>
                <a:sym typeface="Calibri"/>
              </a:rPr>
              <a:t>Ability to run promotional Campaigns to our exclusive club members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1" lang="en-US" sz="1600" u="none" cap="none" strike="noStrike">
                <a:solidFill>
                  <a:schemeClr val="lt1"/>
                </a:solidFill>
                <a:latin typeface="Calibri"/>
                <a:ea typeface="Calibri"/>
                <a:cs typeface="Calibri"/>
                <a:sym typeface="Calibri"/>
              </a:rPr>
              <a:t>Target Member connections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1" lang="en-US" sz="1600" u="none" cap="none" strike="noStrike">
                <a:solidFill>
                  <a:schemeClr val="lt1"/>
                </a:solidFill>
                <a:latin typeface="Calibri"/>
                <a:ea typeface="Calibri"/>
                <a:cs typeface="Calibri"/>
                <a:sym typeface="Calibri"/>
              </a:rPr>
              <a:t>Access to Corporate connections and student community (SJSU and Santa Clara University)</a:t>
            </a:r>
            <a:endParaRPr b="0" i="1"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Calibri"/>
              <a:buChar char="•"/>
            </a:pPr>
            <a:r>
              <a:rPr b="0" i="1" lang="en-US" sz="1600" u="none" cap="none" strike="noStrike">
                <a:solidFill>
                  <a:schemeClr val="lt1"/>
                </a:solidFill>
                <a:latin typeface="Calibri"/>
                <a:ea typeface="Calibri"/>
                <a:cs typeface="Calibri"/>
                <a:sym typeface="Calibri"/>
              </a:rPr>
              <a:t>Ability to support cross-community events </a:t>
            </a:r>
            <a:endParaRPr b="0" i="1" sz="1600" u="none" cap="none" strike="noStrike">
              <a:solidFill>
                <a:schemeClr val="lt1"/>
              </a:solidFill>
              <a:latin typeface="Calibri"/>
              <a:ea typeface="Calibri"/>
              <a:cs typeface="Calibri"/>
              <a:sym typeface="Calibri"/>
            </a:endParaRPr>
          </a:p>
        </p:txBody>
      </p:sp>
      <p:sp>
        <p:nvSpPr>
          <p:cNvPr id="196" name="Google Shape;196;p7"/>
          <p:cNvSpPr/>
          <p:nvPr/>
        </p:nvSpPr>
        <p:spPr>
          <a:xfrm>
            <a:off x="9119601" y="1915500"/>
            <a:ext cx="2882700" cy="4855500"/>
          </a:xfrm>
          <a:prstGeom prst="roundRect">
            <a:avLst>
              <a:gd fmla="val 6522"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Platinum Sponsor (-$1500/Annual)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”Brand” logo on both front and Back of Jersey”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“Brand” Promotion on Social media channel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Target Member connections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Main Sponsor title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Invitation to Annual Member gathering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Member Activation (Min- 3 times per season)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Gold Sponsor (-$1000 (Annual)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”Brand” logo on Side sleeve of Jersey (one Sleeve)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Member Activation (1 time per season)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97" name="Google Shape;197;p7"/>
          <p:cNvSpPr txBox="1"/>
          <p:nvPr/>
        </p:nvSpPr>
        <p:spPr>
          <a:xfrm>
            <a:off x="3846014" y="6186000"/>
            <a:ext cx="5267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Calibri"/>
                <a:ea typeface="Calibri"/>
                <a:cs typeface="Calibri"/>
                <a:sym typeface="Calibri"/>
              </a:rPr>
              <a:t>*Sponsorship is for one full season and can be renewed at end of each season (Nov 2025 – March 2026)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Calibri"/>
                <a:ea typeface="Calibri"/>
                <a:cs typeface="Calibri"/>
                <a:sym typeface="Calibri"/>
              </a:rPr>
              <a:t>*Sponsorship does not guarantee any direct revenue generation opportunity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Calibri"/>
                <a:ea typeface="Calibri"/>
                <a:cs typeface="Calibri"/>
                <a:sym typeface="Calibri"/>
              </a:rPr>
              <a:t>*All Data shared will be with consent of members of the club. No PII data will be shared to potential sponsor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Calibri"/>
                <a:ea typeface="Calibri"/>
                <a:cs typeface="Calibri"/>
                <a:sym typeface="Calibri"/>
              </a:rPr>
              <a:t>*Club will not be responsible for any financial obligations. </a:t>
            </a:r>
            <a:endParaRPr b="0" i="0" sz="1400" u="none" cap="none" strike="noStrike">
              <a:solidFill>
                <a:srgbClr val="000000"/>
              </a:solidFill>
              <a:latin typeface="Arial"/>
              <a:ea typeface="Arial"/>
              <a:cs typeface="Arial"/>
              <a:sym typeface="Arial"/>
            </a:endParaRPr>
          </a:p>
        </p:txBody>
      </p:sp>
      <p:sp>
        <p:nvSpPr>
          <p:cNvPr id="198" name="Google Shape;198;p7"/>
          <p:cNvSpPr txBox="1"/>
          <p:nvPr/>
        </p:nvSpPr>
        <p:spPr>
          <a:xfrm>
            <a:off x="275475" y="1246900"/>
            <a:ext cx="4030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1800">
                <a:solidFill>
                  <a:schemeClr val="accent4"/>
                </a:solidFill>
                <a:latin typeface="Calibri"/>
                <a:ea typeface="Calibri"/>
                <a:cs typeface="Calibri"/>
                <a:sym typeface="Calibri"/>
              </a:rPr>
              <a:t>“Why” should you sponsor ?</a:t>
            </a:r>
            <a:endParaRPr b="1">
              <a:solidFill>
                <a:schemeClr val="accent4"/>
              </a:solidFill>
            </a:endParaRPr>
          </a:p>
          <a:p>
            <a:pPr indent="0" lvl="0" marL="0" rtl="0" algn="l">
              <a:spcBef>
                <a:spcPts val="0"/>
              </a:spcBef>
              <a:spcAft>
                <a:spcPts val="0"/>
              </a:spcAft>
              <a:buNone/>
            </a:pPr>
            <a:r>
              <a:t/>
            </a:r>
            <a:endParaRPr sz="2400">
              <a:solidFill>
                <a:schemeClr val="accent4"/>
              </a:solidFill>
            </a:endParaRPr>
          </a:p>
        </p:txBody>
      </p:sp>
      <p:sp>
        <p:nvSpPr>
          <p:cNvPr id="199" name="Google Shape;199;p7"/>
          <p:cNvSpPr txBox="1"/>
          <p:nvPr/>
        </p:nvSpPr>
        <p:spPr>
          <a:xfrm>
            <a:off x="5060125" y="259530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accent4"/>
                </a:solidFill>
                <a:latin typeface="Calibri"/>
                <a:ea typeface="Calibri"/>
                <a:cs typeface="Calibri"/>
                <a:sym typeface="Calibri"/>
              </a:rPr>
              <a:t>”Where” will my Brand be represented</a:t>
            </a:r>
            <a:endParaRPr b="1">
              <a:solidFill>
                <a:schemeClr val="accent4"/>
              </a:solidFill>
            </a:endParaRPr>
          </a:p>
          <a:p>
            <a:pPr indent="0" lvl="0" marL="0" rtl="0" algn="l">
              <a:spcBef>
                <a:spcPts val="0"/>
              </a:spcBef>
              <a:spcAft>
                <a:spcPts val="0"/>
              </a:spcAft>
              <a:buNone/>
            </a:pPr>
            <a:r>
              <a:t/>
            </a:r>
            <a:endParaRPr b="1" sz="1800">
              <a:solidFill>
                <a:schemeClr val="accent4"/>
              </a:solidFill>
              <a:latin typeface="Calibri"/>
              <a:ea typeface="Calibri"/>
              <a:cs typeface="Calibri"/>
              <a:sym typeface="Calibri"/>
            </a:endParaRPr>
          </a:p>
        </p:txBody>
      </p:sp>
      <p:sp>
        <p:nvSpPr>
          <p:cNvPr id="200" name="Google Shape;200;p7"/>
          <p:cNvSpPr txBox="1"/>
          <p:nvPr/>
        </p:nvSpPr>
        <p:spPr>
          <a:xfrm>
            <a:off x="9113725" y="14181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accent4"/>
                </a:solidFill>
                <a:latin typeface="Calibri"/>
                <a:ea typeface="Calibri"/>
                <a:cs typeface="Calibri"/>
                <a:sym typeface="Calibri"/>
              </a:rPr>
              <a:t>Sponsorship Tiers</a:t>
            </a:r>
            <a:endParaRPr b="1">
              <a:solidFill>
                <a:schemeClr val="accent4"/>
              </a:solidFill>
            </a:endParaRPr>
          </a:p>
          <a:p>
            <a:pPr indent="0" lvl="0" marL="0" rtl="0" algn="l">
              <a:spcBef>
                <a:spcPts val="0"/>
              </a:spcBef>
              <a:spcAft>
                <a:spcPts val="0"/>
              </a:spcAft>
              <a:buNone/>
            </a:pPr>
            <a:r>
              <a:t/>
            </a:r>
            <a:endParaRPr b="1" sz="1800">
              <a:solidFill>
                <a:schemeClr val="accent4"/>
              </a:solidFill>
              <a:latin typeface="Calibri"/>
              <a:ea typeface="Calibri"/>
              <a:cs typeface="Calibri"/>
              <a:sym typeface="Calibri"/>
            </a:endParaRPr>
          </a:p>
        </p:txBody>
      </p:sp>
      <p:sp>
        <p:nvSpPr>
          <p:cNvPr id="201" name="Google Shape;201;p7"/>
          <p:cNvSpPr txBox="1"/>
          <p:nvPr/>
        </p:nvSpPr>
        <p:spPr>
          <a:xfrm>
            <a:off x="305200" y="3547100"/>
            <a:ext cx="4030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4"/>
                </a:solidFill>
                <a:latin typeface="Calibri"/>
                <a:ea typeface="Calibri"/>
                <a:cs typeface="Calibri"/>
                <a:sym typeface="Calibri"/>
              </a:rPr>
              <a:t>“What” is my return on sponsorship Investment </a:t>
            </a:r>
            <a:endParaRPr b="1" sz="2000">
              <a:solidFill>
                <a:schemeClr val="accent4"/>
              </a:solidFill>
              <a:latin typeface="Calibri"/>
              <a:ea typeface="Calibri"/>
              <a:cs typeface="Calibri"/>
              <a:sym typeface="Calibri"/>
            </a:endParaRPr>
          </a:p>
        </p:txBody>
      </p:sp>
      <p:pic>
        <p:nvPicPr>
          <p:cNvPr id="202" name="Google Shape;202;p7" title="logo-final-2.png"/>
          <p:cNvPicPr preferRelativeResize="0"/>
          <p:nvPr/>
        </p:nvPicPr>
        <p:blipFill rotWithShape="1">
          <a:blip r:embed="rId3">
            <a:alphaModFix/>
          </a:blip>
          <a:srcRect b="0" l="0" r="0" t="0"/>
          <a:stretch/>
        </p:blipFill>
        <p:spPr>
          <a:xfrm>
            <a:off x="10177200" y="0"/>
            <a:ext cx="2014802" cy="16168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207" name="Shape 207"/>
        <p:cNvGrpSpPr/>
        <p:nvPr/>
      </p:nvGrpSpPr>
      <p:grpSpPr>
        <a:xfrm>
          <a:off x="0" y="0"/>
          <a:ext cx="0" cy="0"/>
          <a:chOff x="0" y="0"/>
          <a:chExt cx="0" cy="0"/>
        </a:xfrm>
      </p:grpSpPr>
      <p:sp>
        <p:nvSpPr>
          <p:cNvPr id="208" name="Google Shape;208;g3983d2a652e_0_38"/>
          <p:cNvSpPr txBox="1"/>
          <p:nvPr>
            <p:ph type="title"/>
          </p:nvPr>
        </p:nvSpPr>
        <p:spPr>
          <a:xfrm>
            <a:off x="297025" y="15985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4200">
                <a:solidFill>
                  <a:schemeClr val="accent4"/>
                </a:solidFill>
              </a:rPr>
              <a:t>Our Previous Season Sponsors </a:t>
            </a:r>
            <a:endParaRPr b="1" sz="4200">
              <a:solidFill>
                <a:schemeClr val="accent4"/>
              </a:solidFill>
            </a:endParaRPr>
          </a:p>
        </p:txBody>
      </p:sp>
      <p:grpSp>
        <p:nvGrpSpPr>
          <p:cNvPr id="209" name="Google Shape;209;g3983d2a652e_0_38"/>
          <p:cNvGrpSpPr/>
          <p:nvPr/>
        </p:nvGrpSpPr>
        <p:grpSpPr>
          <a:xfrm>
            <a:off x="613587" y="1643075"/>
            <a:ext cx="10768628" cy="518400"/>
            <a:chOff x="324110" y="1485550"/>
            <a:chExt cx="11565490" cy="518400"/>
          </a:xfrm>
        </p:grpSpPr>
        <p:sp>
          <p:nvSpPr>
            <p:cNvPr id="210" name="Google Shape;210;g3983d2a652e_0_38"/>
            <p:cNvSpPr/>
            <p:nvPr/>
          </p:nvSpPr>
          <p:spPr>
            <a:xfrm>
              <a:off x="8683200" y="1485550"/>
              <a:ext cx="3206400" cy="518400"/>
            </a:xfrm>
            <a:prstGeom prst="homePlate">
              <a:avLst>
                <a:gd fmla="val 50000" name="adj"/>
              </a:avLst>
            </a:prstGeom>
            <a:solidFill>
              <a:srgbClr val="1C2F4A"/>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4"/>
                  </a:solidFill>
                  <a:latin typeface="Calibri"/>
                  <a:ea typeface="Calibri"/>
                  <a:cs typeface="Calibri"/>
                  <a:sym typeface="Calibri"/>
                </a:rPr>
                <a:t>2025</a:t>
              </a:r>
              <a:endParaRPr b="1" i="0" sz="1400" u="none" cap="none" strike="noStrike">
                <a:solidFill>
                  <a:schemeClr val="accent4"/>
                </a:solidFill>
                <a:latin typeface="Calibri"/>
                <a:ea typeface="Calibri"/>
                <a:cs typeface="Calibri"/>
                <a:sym typeface="Calibri"/>
              </a:endParaRPr>
            </a:p>
          </p:txBody>
        </p:sp>
        <p:sp>
          <p:nvSpPr>
            <p:cNvPr id="211" name="Google Shape;211;g3983d2a652e_0_38"/>
            <p:cNvSpPr/>
            <p:nvPr/>
          </p:nvSpPr>
          <p:spPr>
            <a:xfrm>
              <a:off x="6194400" y="1485550"/>
              <a:ext cx="3206400" cy="518400"/>
            </a:xfrm>
            <a:prstGeom prst="homePlate">
              <a:avLst>
                <a:gd fmla="val 50000" name="adj"/>
              </a:avLst>
            </a:prstGeom>
            <a:solidFill>
              <a:srgbClr val="1C2F4A"/>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4"/>
                  </a:solidFill>
                  <a:latin typeface="Calibri"/>
                  <a:ea typeface="Calibri"/>
                  <a:cs typeface="Calibri"/>
                  <a:sym typeface="Calibri"/>
                </a:rPr>
                <a:t>2024</a:t>
              </a:r>
              <a:endParaRPr b="1" i="0" sz="1400" u="none" cap="none" strike="noStrike">
                <a:solidFill>
                  <a:schemeClr val="accent4"/>
                </a:solidFill>
                <a:latin typeface="Calibri"/>
                <a:ea typeface="Calibri"/>
                <a:cs typeface="Calibri"/>
                <a:sym typeface="Calibri"/>
              </a:endParaRPr>
            </a:p>
          </p:txBody>
        </p:sp>
        <p:sp>
          <p:nvSpPr>
            <p:cNvPr id="212" name="Google Shape;212;g3983d2a652e_0_38"/>
            <p:cNvSpPr/>
            <p:nvPr/>
          </p:nvSpPr>
          <p:spPr>
            <a:xfrm>
              <a:off x="3258000" y="1485550"/>
              <a:ext cx="3206400" cy="518400"/>
            </a:xfrm>
            <a:prstGeom prst="homePlate">
              <a:avLst>
                <a:gd fmla="val 50000" name="adj"/>
              </a:avLst>
            </a:prstGeom>
            <a:solidFill>
              <a:srgbClr val="1C2F4A"/>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4"/>
                  </a:solidFill>
                  <a:latin typeface="Calibri"/>
                  <a:ea typeface="Calibri"/>
                  <a:cs typeface="Calibri"/>
                  <a:sym typeface="Calibri"/>
                </a:rPr>
                <a:t>2023</a:t>
              </a:r>
              <a:endParaRPr b="1" i="0" sz="1400" u="none" cap="none" strike="noStrike">
                <a:solidFill>
                  <a:schemeClr val="accent4"/>
                </a:solidFill>
                <a:latin typeface="Calibri"/>
                <a:ea typeface="Calibri"/>
                <a:cs typeface="Calibri"/>
                <a:sym typeface="Calibri"/>
              </a:endParaRPr>
            </a:p>
          </p:txBody>
        </p:sp>
        <p:sp>
          <p:nvSpPr>
            <p:cNvPr id="213" name="Google Shape;213;g3983d2a652e_0_38"/>
            <p:cNvSpPr/>
            <p:nvPr/>
          </p:nvSpPr>
          <p:spPr>
            <a:xfrm>
              <a:off x="324110" y="1485550"/>
              <a:ext cx="3206400" cy="518400"/>
            </a:xfrm>
            <a:prstGeom prst="homePlate">
              <a:avLst>
                <a:gd fmla="val 50000" name="adj"/>
              </a:avLst>
            </a:prstGeom>
            <a:solidFill>
              <a:srgbClr val="1C2F4A"/>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4"/>
                  </a:solidFill>
                  <a:latin typeface="Calibri"/>
                  <a:ea typeface="Calibri"/>
                  <a:cs typeface="Calibri"/>
                  <a:sym typeface="Calibri"/>
                </a:rPr>
                <a:t>2022</a:t>
              </a:r>
              <a:endParaRPr b="1" i="0" sz="1400" u="none" cap="none" strike="noStrike">
                <a:solidFill>
                  <a:schemeClr val="accent4"/>
                </a:solidFill>
                <a:latin typeface="Calibri"/>
                <a:ea typeface="Calibri"/>
                <a:cs typeface="Calibri"/>
                <a:sym typeface="Calibri"/>
              </a:endParaRPr>
            </a:p>
          </p:txBody>
        </p:sp>
      </p:grpSp>
      <p:sp>
        <p:nvSpPr>
          <p:cNvPr id="214" name="Google Shape;214;g3983d2a652e_0_38"/>
          <p:cNvSpPr/>
          <p:nvPr/>
        </p:nvSpPr>
        <p:spPr>
          <a:xfrm>
            <a:off x="604800" y="2227200"/>
            <a:ext cx="2649600" cy="2197200"/>
          </a:xfrm>
          <a:prstGeom prst="rect">
            <a:avLst/>
          </a:prstGeom>
          <a:solidFill>
            <a:schemeClr val="lt1"/>
          </a:solidFill>
          <a:ln cap="flat" cmpd="sng" w="38100">
            <a:solidFill>
              <a:srgbClr val="D4AF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5" name="Google Shape;215;g3983d2a652e_0_38"/>
          <p:cNvSpPr/>
          <p:nvPr/>
        </p:nvSpPr>
        <p:spPr>
          <a:xfrm>
            <a:off x="3301200" y="2227200"/>
            <a:ext cx="2649600" cy="2197200"/>
          </a:xfrm>
          <a:prstGeom prst="rect">
            <a:avLst/>
          </a:prstGeom>
          <a:solidFill>
            <a:schemeClr val="lt1"/>
          </a:solidFill>
          <a:ln cap="flat" cmpd="sng" w="38100">
            <a:solidFill>
              <a:srgbClr val="D4AF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6" name="Google Shape;216;g3983d2a652e_0_38"/>
          <p:cNvSpPr/>
          <p:nvPr/>
        </p:nvSpPr>
        <p:spPr>
          <a:xfrm>
            <a:off x="5997600" y="2227200"/>
            <a:ext cx="2649600" cy="2197200"/>
          </a:xfrm>
          <a:prstGeom prst="rect">
            <a:avLst/>
          </a:prstGeom>
          <a:solidFill>
            <a:schemeClr val="lt1"/>
          </a:solidFill>
          <a:ln cap="flat" cmpd="sng" w="38100">
            <a:solidFill>
              <a:srgbClr val="D4AF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7" name="Google Shape;217;g3983d2a652e_0_38"/>
          <p:cNvSpPr/>
          <p:nvPr/>
        </p:nvSpPr>
        <p:spPr>
          <a:xfrm>
            <a:off x="8703600" y="2227200"/>
            <a:ext cx="2649600" cy="2197200"/>
          </a:xfrm>
          <a:prstGeom prst="rect">
            <a:avLst/>
          </a:prstGeom>
          <a:solidFill>
            <a:schemeClr val="lt1"/>
          </a:solidFill>
          <a:ln cap="flat" cmpd="sng" w="38100">
            <a:solidFill>
              <a:srgbClr val="D4AF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8" name="Google Shape;218;g3983d2a652e_0_38"/>
          <p:cNvSpPr/>
          <p:nvPr/>
        </p:nvSpPr>
        <p:spPr>
          <a:xfrm>
            <a:off x="643200" y="2256000"/>
            <a:ext cx="10709400" cy="326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2000" u="none" cap="none" strike="noStrike">
                <a:solidFill>
                  <a:srgbClr val="1C2F4A"/>
                </a:solidFill>
                <a:latin typeface="Calibri"/>
                <a:ea typeface="Calibri"/>
                <a:cs typeface="Calibri"/>
                <a:sym typeface="Calibri"/>
              </a:rPr>
              <a:t>Platinum Sponsor</a:t>
            </a:r>
            <a:endParaRPr b="1" i="0" sz="2000" u="none" cap="none" strike="noStrike">
              <a:solidFill>
                <a:srgbClr val="1C2F4A"/>
              </a:solidFill>
              <a:latin typeface="Calibri"/>
              <a:ea typeface="Calibri"/>
              <a:cs typeface="Calibri"/>
              <a:sym typeface="Calibri"/>
            </a:endParaRPr>
          </a:p>
        </p:txBody>
      </p:sp>
      <p:sp>
        <p:nvSpPr>
          <p:cNvPr id="219" name="Google Shape;219;g3983d2a652e_0_38"/>
          <p:cNvSpPr/>
          <p:nvPr/>
        </p:nvSpPr>
        <p:spPr>
          <a:xfrm>
            <a:off x="643200" y="2176750"/>
            <a:ext cx="10709400" cy="7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C55A11"/>
              </a:solidFill>
              <a:latin typeface="Calibri"/>
              <a:ea typeface="Calibri"/>
              <a:cs typeface="Calibri"/>
              <a:sym typeface="Calibri"/>
            </a:endParaRPr>
          </a:p>
        </p:txBody>
      </p:sp>
      <p:sp>
        <p:nvSpPr>
          <p:cNvPr id="220" name="Google Shape;220;g3983d2a652e_0_38"/>
          <p:cNvSpPr/>
          <p:nvPr/>
        </p:nvSpPr>
        <p:spPr>
          <a:xfrm>
            <a:off x="625800" y="4534900"/>
            <a:ext cx="2649600" cy="2197200"/>
          </a:xfrm>
          <a:prstGeom prst="rect">
            <a:avLst/>
          </a:prstGeom>
          <a:solidFill>
            <a:schemeClr val="lt1"/>
          </a:solidFill>
          <a:ln cap="flat" cmpd="sng" w="38100">
            <a:solidFill>
              <a:srgbClr val="D4AF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1" name="Google Shape;221;g3983d2a652e_0_38"/>
          <p:cNvSpPr/>
          <p:nvPr/>
        </p:nvSpPr>
        <p:spPr>
          <a:xfrm>
            <a:off x="3322200" y="4534900"/>
            <a:ext cx="2649600" cy="2197200"/>
          </a:xfrm>
          <a:prstGeom prst="rect">
            <a:avLst/>
          </a:prstGeom>
          <a:solidFill>
            <a:schemeClr val="lt1"/>
          </a:solidFill>
          <a:ln cap="flat" cmpd="sng" w="38100">
            <a:solidFill>
              <a:srgbClr val="D4AF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2" name="Google Shape;222;g3983d2a652e_0_38"/>
          <p:cNvSpPr/>
          <p:nvPr/>
        </p:nvSpPr>
        <p:spPr>
          <a:xfrm>
            <a:off x="6018600" y="4534900"/>
            <a:ext cx="2649600" cy="2197200"/>
          </a:xfrm>
          <a:prstGeom prst="rect">
            <a:avLst/>
          </a:prstGeom>
          <a:solidFill>
            <a:schemeClr val="lt1"/>
          </a:solidFill>
          <a:ln cap="flat" cmpd="sng" w="38100">
            <a:solidFill>
              <a:srgbClr val="D4AF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3" name="Google Shape;223;g3983d2a652e_0_38"/>
          <p:cNvSpPr/>
          <p:nvPr/>
        </p:nvSpPr>
        <p:spPr>
          <a:xfrm>
            <a:off x="8724600" y="4534900"/>
            <a:ext cx="2649600" cy="2197200"/>
          </a:xfrm>
          <a:prstGeom prst="rect">
            <a:avLst/>
          </a:prstGeom>
          <a:solidFill>
            <a:schemeClr val="lt1"/>
          </a:solidFill>
          <a:ln cap="flat" cmpd="sng" w="38100">
            <a:solidFill>
              <a:srgbClr val="D4AF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4" name="Google Shape;224;g3983d2a652e_0_38"/>
          <p:cNvSpPr/>
          <p:nvPr/>
        </p:nvSpPr>
        <p:spPr>
          <a:xfrm>
            <a:off x="664200" y="4563700"/>
            <a:ext cx="10709400" cy="326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2000" u="none" cap="none" strike="noStrike">
                <a:solidFill>
                  <a:srgbClr val="1C2F4A"/>
                </a:solidFill>
                <a:latin typeface="Calibri"/>
                <a:ea typeface="Calibri"/>
                <a:cs typeface="Calibri"/>
                <a:sym typeface="Calibri"/>
              </a:rPr>
              <a:t>Gold Sponsor</a:t>
            </a:r>
            <a:endParaRPr b="1" i="0" sz="2000" u="none" cap="none" strike="noStrike">
              <a:solidFill>
                <a:srgbClr val="1C2F4A"/>
              </a:solidFill>
              <a:latin typeface="Calibri"/>
              <a:ea typeface="Calibri"/>
              <a:cs typeface="Calibri"/>
              <a:sym typeface="Calibri"/>
            </a:endParaRPr>
          </a:p>
        </p:txBody>
      </p:sp>
      <p:sp>
        <p:nvSpPr>
          <p:cNvPr id="225" name="Google Shape;225;g3983d2a652e_0_38"/>
          <p:cNvSpPr/>
          <p:nvPr/>
        </p:nvSpPr>
        <p:spPr>
          <a:xfrm>
            <a:off x="664200" y="4484450"/>
            <a:ext cx="10709400" cy="7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C55A11"/>
              </a:solidFill>
              <a:latin typeface="Calibri"/>
              <a:ea typeface="Calibri"/>
              <a:cs typeface="Calibri"/>
              <a:sym typeface="Calibri"/>
            </a:endParaRPr>
          </a:p>
        </p:txBody>
      </p:sp>
      <p:pic>
        <p:nvPicPr>
          <p:cNvPr id="226" name="Google Shape;226;g3983d2a652e_0_38"/>
          <p:cNvPicPr preferRelativeResize="0"/>
          <p:nvPr/>
        </p:nvPicPr>
        <p:blipFill rotWithShape="1">
          <a:blip r:embed="rId3">
            <a:alphaModFix/>
          </a:blip>
          <a:srcRect b="0" l="0" r="0" t="0"/>
          <a:stretch/>
        </p:blipFill>
        <p:spPr>
          <a:xfrm>
            <a:off x="815425" y="3002975"/>
            <a:ext cx="653427" cy="653427"/>
          </a:xfrm>
          <a:prstGeom prst="rect">
            <a:avLst/>
          </a:prstGeom>
          <a:noFill/>
          <a:ln>
            <a:noFill/>
          </a:ln>
        </p:spPr>
      </p:pic>
      <p:sp>
        <p:nvSpPr>
          <p:cNvPr id="227" name="Google Shape;227;g3983d2a652e_0_38"/>
          <p:cNvSpPr txBox="1"/>
          <p:nvPr/>
        </p:nvSpPr>
        <p:spPr>
          <a:xfrm>
            <a:off x="1468850" y="2960238"/>
            <a:ext cx="196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B45F06"/>
                </a:solidFill>
                <a:latin typeface="Open Sans"/>
                <a:ea typeface="Open Sans"/>
                <a:cs typeface="Open Sans"/>
                <a:sym typeface="Open Sans"/>
              </a:rPr>
              <a:t>Real Estate Broker &amp; Realtor, Fremont Bay Area</a:t>
            </a:r>
            <a:endParaRPr b="0" i="0" sz="1400" u="none" cap="none" strike="noStrike">
              <a:solidFill>
                <a:srgbClr val="B45F06"/>
              </a:solidFill>
              <a:latin typeface="Arial"/>
              <a:ea typeface="Arial"/>
              <a:cs typeface="Arial"/>
              <a:sym typeface="Arial"/>
            </a:endParaRPr>
          </a:p>
        </p:txBody>
      </p:sp>
      <p:pic>
        <p:nvPicPr>
          <p:cNvPr id="228" name="Google Shape;228;g3983d2a652e_0_38"/>
          <p:cNvPicPr preferRelativeResize="0"/>
          <p:nvPr/>
        </p:nvPicPr>
        <p:blipFill rotWithShape="1">
          <a:blip r:embed="rId4">
            <a:alphaModFix/>
          </a:blip>
          <a:srcRect b="0" l="0" r="0" t="0"/>
          <a:stretch/>
        </p:blipFill>
        <p:spPr>
          <a:xfrm>
            <a:off x="752225" y="5029400"/>
            <a:ext cx="841375" cy="653425"/>
          </a:xfrm>
          <a:prstGeom prst="rect">
            <a:avLst/>
          </a:prstGeom>
          <a:noFill/>
          <a:ln>
            <a:noFill/>
          </a:ln>
        </p:spPr>
      </p:pic>
      <p:sp>
        <p:nvSpPr>
          <p:cNvPr id="229" name="Google Shape;229;g3983d2a652e_0_38"/>
          <p:cNvSpPr txBox="1"/>
          <p:nvPr/>
        </p:nvSpPr>
        <p:spPr>
          <a:xfrm>
            <a:off x="1593600" y="5029388"/>
            <a:ext cx="196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155CC"/>
                </a:solidFill>
                <a:latin typeface="Open Sans"/>
                <a:ea typeface="Open Sans"/>
                <a:cs typeface="Open Sans"/>
                <a:sym typeface="Open Sans"/>
              </a:rPr>
              <a:t>IT Managed Services Company, San Jose,</a:t>
            </a:r>
            <a:endParaRPr b="0" i="0" sz="1200" u="none" cap="none" strike="noStrike">
              <a:solidFill>
                <a:srgbClr val="1155C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155CC"/>
                </a:solidFill>
                <a:latin typeface="Open Sans"/>
                <a:ea typeface="Open Sans"/>
                <a:cs typeface="Open Sans"/>
                <a:sym typeface="Open Sans"/>
              </a:rPr>
              <a:t>Bay Area </a:t>
            </a:r>
            <a:endParaRPr b="0" i="0" sz="1200" u="none" cap="none" strike="noStrike">
              <a:solidFill>
                <a:srgbClr val="1155CC"/>
              </a:solidFill>
              <a:latin typeface="Open Sans"/>
              <a:ea typeface="Open Sans"/>
              <a:cs typeface="Open Sans"/>
              <a:sym typeface="Open Sans"/>
            </a:endParaRPr>
          </a:p>
        </p:txBody>
      </p:sp>
      <p:pic>
        <p:nvPicPr>
          <p:cNvPr id="230" name="Google Shape;230;g3983d2a652e_0_38"/>
          <p:cNvPicPr preferRelativeResize="0"/>
          <p:nvPr/>
        </p:nvPicPr>
        <p:blipFill rotWithShape="1">
          <a:blip r:embed="rId5">
            <a:alphaModFix/>
          </a:blip>
          <a:srcRect b="0" l="0" r="0" t="0"/>
          <a:stretch/>
        </p:blipFill>
        <p:spPr>
          <a:xfrm>
            <a:off x="815425" y="5822121"/>
            <a:ext cx="2055600" cy="414525"/>
          </a:xfrm>
          <a:prstGeom prst="rect">
            <a:avLst/>
          </a:prstGeom>
          <a:noFill/>
          <a:ln>
            <a:noFill/>
          </a:ln>
        </p:spPr>
      </p:pic>
      <p:sp>
        <p:nvSpPr>
          <p:cNvPr id="231" name="Google Shape;231;g3983d2a652e_0_38"/>
          <p:cNvSpPr txBox="1"/>
          <p:nvPr/>
        </p:nvSpPr>
        <p:spPr>
          <a:xfrm>
            <a:off x="664200" y="6188175"/>
            <a:ext cx="2772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990000"/>
                </a:solidFill>
                <a:latin typeface="Open Sans"/>
                <a:ea typeface="Open Sans"/>
                <a:cs typeface="Open Sans"/>
                <a:sym typeface="Open Sans"/>
              </a:rPr>
              <a:t>India Fusion Pizza &amp; Wings with 5 Outlets in Bay Area</a:t>
            </a:r>
            <a:endParaRPr b="0" i="0" sz="1200" u="none" cap="none" strike="noStrike">
              <a:solidFill>
                <a:srgbClr val="990000"/>
              </a:solidFill>
              <a:latin typeface="Open Sans"/>
              <a:ea typeface="Open Sans"/>
              <a:cs typeface="Open Sans"/>
              <a:sym typeface="Open Sans"/>
            </a:endParaRPr>
          </a:p>
        </p:txBody>
      </p:sp>
      <p:pic>
        <p:nvPicPr>
          <p:cNvPr id="232" name="Google Shape;232;g3983d2a652e_0_38"/>
          <p:cNvPicPr preferRelativeResize="0"/>
          <p:nvPr/>
        </p:nvPicPr>
        <p:blipFill rotWithShape="1">
          <a:blip r:embed="rId5">
            <a:alphaModFix/>
          </a:blip>
          <a:srcRect b="0" l="0" r="0" t="0"/>
          <a:stretch/>
        </p:blipFill>
        <p:spPr>
          <a:xfrm>
            <a:off x="3473425" y="2894521"/>
            <a:ext cx="2055600" cy="414525"/>
          </a:xfrm>
          <a:prstGeom prst="rect">
            <a:avLst/>
          </a:prstGeom>
          <a:noFill/>
          <a:ln>
            <a:noFill/>
          </a:ln>
        </p:spPr>
      </p:pic>
      <p:sp>
        <p:nvSpPr>
          <p:cNvPr id="233" name="Google Shape;233;g3983d2a652e_0_38"/>
          <p:cNvSpPr txBox="1"/>
          <p:nvPr/>
        </p:nvSpPr>
        <p:spPr>
          <a:xfrm>
            <a:off x="3322200" y="3260575"/>
            <a:ext cx="2772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990000"/>
                </a:solidFill>
                <a:latin typeface="Open Sans"/>
                <a:ea typeface="Open Sans"/>
                <a:cs typeface="Open Sans"/>
                <a:sym typeface="Open Sans"/>
              </a:rPr>
              <a:t>India Fusion Pizza &amp; Wings with 5 Outlets in Bay Area</a:t>
            </a:r>
            <a:endParaRPr b="0" i="0" sz="1200" u="none" cap="none" strike="noStrike">
              <a:solidFill>
                <a:srgbClr val="990000"/>
              </a:solidFill>
              <a:latin typeface="Open Sans"/>
              <a:ea typeface="Open Sans"/>
              <a:cs typeface="Open Sans"/>
              <a:sym typeface="Open Sans"/>
            </a:endParaRPr>
          </a:p>
        </p:txBody>
      </p:sp>
      <p:pic>
        <p:nvPicPr>
          <p:cNvPr id="234" name="Google Shape;234;g3983d2a652e_0_38"/>
          <p:cNvPicPr preferRelativeResize="0"/>
          <p:nvPr/>
        </p:nvPicPr>
        <p:blipFill rotWithShape="1">
          <a:blip r:embed="rId4">
            <a:alphaModFix/>
          </a:blip>
          <a:srcRect b="0" l="0" r="0" t="0"/>
          <a:stretch/>
        </p:blipFill>
        <p:spPr>
          <a:xfrm>
            <a:off x="3370200" y="5025688"/>
            <a:ext cx="841375" cy="653425"/>
          </a:xfrm>
          <a:prstGeom prst="rect">
            <a:avLst/>
          </a:prstGeom>
          <a:noFill/>
          <a:ln>
            <a:noFill/>
          </a:ln>
        </p:spPr>
      </p:pic>
      <p:sp>
        <p:nvSpPr>
          <p:cNvPr id="235" name="Google Shape;235;g3983d2a652e_0_38"/>
          <p:cNvSpPr txBox="1"/>
          <p:nvPr/>
        </p:nvSpPr>
        <p:spPr>
          <a:xfrm>
            <a:off x="4211575" y="5025675"/>
            <a:ext cx="196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155CC"/>
                </a:solidFill>
                <a:latin typeface="Open Sans"/>
                <a:ea typeface="Open Sans"/>
                <a:cs typeface="Open Sans"/>
                <a:sym typeface="Open Sans"/>
              </a:rPr>
              <a:t>IT Managed Services Company, San Jose,</a:t>
            </a:r>
            <a:endParaRPr b="0" i="0" sz="1200" u="none" cap="none" strike="noStrike">
              <a:solidFill>
                <a:srgbClr val="1155C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155CC"/>
                </a:solidFill>
                <a:latin typeface="Open Sans"/>
                <a:ea typeface="Open Sans"/>
                <a:cs typeface="Open Sans"/>
                <a:sym typeface="Open Sans"/>
              </a:rPr>
              <a:t>Bay Area </a:t>
            </a:r>
            <a:endParaRPr b="0" i="0" sz="1200" u="none" cap="none" strike="noStrike">
              <a:solidFill>
                <a:srgbClr val="1155CC"/>
              </a:solidFill>
              <a:latin typeface="Open Sans"/>
              <a:ea typeface="Open Sans"/>
              <a:cs typeface="Open Sans"/>
              <a:sym typeface="Open Sans"/>
            </a:endParaRPr>
          </a:p>
        </p:txBody>
      </p:sp>
      <p:pic>
        <p:nvPicPr>
          <p:cNvPr id="236" name="Google Shape;236;g3983d2a652e_0_38"/>
          <p:cNvPicPr preferRelativeResize="0"/>
          <p:nvPr/>
        </p:nvPicPr>
        <p:blipFill rotWithShape="1">
          <a:blip r:embed="rId5">
            <a:alphaModFix/>
          </a:blip>
          <a:srcRect b="0" l="0" r="0" t="0"/>
          <a:stretch/>
        </p:blipFill>
        <p:spPr>
          <a:xfrm>
            <a:off x="6246025" y="2880721"/>
            <a:ext cx="2055600" cy="414525"/>
          </a:xfrm>
          <a:prstGeom prst="rect">
            <a:avLst/>
          </a:prstGeom>
          <a:noFill/>
          <a:ln>
            <a:noFill/>
          </a:ln>
        </p:spPr>
      </p:pic>
      <p:sp>
        <p:nvSpPr>
          <p:cNvPr id="237" name="Google Shape;237;g3983d2a652e_0_38"/>
          <p:cNvSpPr txBox="1"/>
          <p:nvPr/>
        </p:nvSpPr>
        <p:spPr>
          <a:xfrm>
            <a:off x="6094800" y="3246775"/>
            <a:ext cx="2772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990000"/>
                </a:solidFill>
                <a:latin typeface="Open Sans"/>
                <a:ea typeface="Open Sans"/>
                <a:cs typeface="Open Sans"/>
                <a:sym typeface="Open Sans"/>
              </a:rPr>
              <a:t>India Fusion Pizza &amp; Wings with 5 Outlets in Bay Area</a:t>
            </a:r>
            <a:endParaRPr b="0" i="0" sz="1200" u="none" cap="none" strike="noStrike">
              <a:solidFill>
                <a:srgbClr val="990000"/>
              </a:solidFill>
              <a:latin typeface="Open Sans"/>
              <a:ea typeface="Open Sans"/>
              <a:cs typeface="Open Sans"/>
              <a:sym typeface="Open Sans"/>
            </a:endParaRPr>
          </a:p>
        </p:txBody>
      </p:sp>
      <p:pic>
        <p:nvPicPr>
          <p:cNvPr id="238" name="Google Shape;238;g3983d2a652e_0_38"/>
          <p:cNvPicPr preferRelativeResize="0"/>
          <p:nvPr/>
        </p:nvPicPr>
        <p:blipFill rotWithShape="1">
          <a:blip r:embed="rId6">
            <a:alphaModFix/>
          </a:blip>
          <a:srcRect b="0" l="0" r="0" t="0"/>
          <a:stretch/>
        </p:blipFill>
        <p:spPr>
          <a:xfrm>
            <a:off x="6245775" y="5489726"/>
            <a:ext cx="653450" cy="392062"/>
          </a:xfrm>
          <a:prstGeom prst="rect">
            <a:avLst/>
          </a:prstGeom>
          <a:noFill/>
          <a:ln>
            <a:noFill/>
          </a:ln>
        </p:spPr>
      </p:pic>
      <p:sp>
        <p:nvSpPr>
          <p:cNvPr id="239" name="Google Shape;239;g3983d2a652e_0_38"/>
          <p:cNvSpPr txBox="1"/>
          <p:nvPr/>
        </p:nvSpPr>
        <p:spPr>
          <a:xfrm>
            <a:off x="6988513" y="5489730"/>
            <a:ext cx="1549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1155CC"/>
                </a:solidFill>
                <a:latin typeface="Open Sans"/>
                <a:ea typeface="Open Sans"/>
                <a:cs typeface="Open Sans"/>
                <a:sym typeface="Open Sans"/>
              </a:rPr>
              <a:t>Official Jersey &amp; Kit Partner </a:t>
            </a:r>
            <a:endParaRPr b="0" i="0" sz="1000" u="none" cap="none" strike="noStrike">
              <a:solidFill>
                <a:srgbClr val="1155CC"/>
              </a:solidFill>
              <a:latin typeface="Open Sans"/>
              <a:ea typeface="Open Sans"/>
              <a:cs typeface="Open Sans"/>
              <a:sym typeface="Open Sans"/>
            </a:endParaRPr>
          </a:p>
        </p:txBody>
      </p:sp>
      <p:pic>
        <p:nvPicPr>
          <p:cNvPr id="240" name="Google Shape;240;g3983d2a652e_0_38"/>
          <p:cNvPicPr preferRelativeResize="0"/>
          <p:nvPr/>
        </p:nvPicPr>
        <p:blipFill rotWithShape="1">
          <a:blip r:embed="rId7">
            <a:alphaModFix/>
          </a:blip>
          <a:srcRect b="0" l="0" r="0" t="0"/>
          <a:stretch/>
        </p:blipFill>
        <p:spPr>
          <a:xfrm>
            <a:off x="6245776" y="5946226"/>
            <a:ext cx="653450" cy="662233"/>
          </a:xfrm>
          <a:prstGeom prst="rect">
            <a:avLst/>
          </a:prstGeom>
          <a:noFill/>
          <a:ln>
            <a:noFill/>
          </a:ln>
        </p:spPr>
      </p:pic>
      <p:sp>
        <p:nvSpPr>
          <p:cNvPr id="241" name="Google Shape;241;g3983d2a652e_0_38"/>
          <p:cNvSpPr txBox="1"/>
          <p:nvPr/>
        </p:nvSpPr>
        <p:spPr>
          <a:xfrm>
            <a:off x="6988513" y="6040310"/>
            <a:ext cx="1549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1155CC"/>
                </a:solidFill>
                <a:latin typeface="Open Sans"/>
                <a:ea typeface="Open Sans"/>
                <a:cs typeface="Open Sans"/>
                <a:sym typeface="Open Sans"/>
              </a:rPr>
              <a:t>Practise &amp; Ground Sponsor</a:t>
            </a:r>
            <a:endParaRPr b="0" i="0" sz="1000" u="none" cap="none" strike="noStrike">
              <a:solidFill>
                <a:srgbClr val="1155CC"/>
              </a:solidFill>
              <a:latin typeface="Open Sans"/>
              <a:ea typeface="Open Sans"/>
              <a:cs typeface="Open Sans"/>
              <a:sym typeface="Open Sans"/>
            </a:endParaRPr>
          </a:p>
        </p:txBody>
      </p:sp>
      <p:pic>
        <p:nvPicPr>
          <p:cNvPr id="242" name="Google Shape;242;g3983d2a652e_0_38"/>
          <p:cNvPicPr preferRelativeResize="0"/>
          <p:nvPr/>
        </p:nvPicPr>
        <p:blipFill rotWithShape="1">
          <a:blip r:embed="rId6">
            <a:alphaModFix/>
          </a:blip>
          <a:srcRect b="0" l="0" r="0" t="0"/>
          <a:stretch/>
        </p:blipFill>
        <p:spPr>
          <a:xfrm>
            <a:off x="3371663" y="6010050"/>
            <a:ext cx="785850" cy="471500"/>
          </a:xfrm>
          <a:prstGeom prst="rect">
            <a:avLst/>
          </a:prstGeom>
          <a:noFill/>
          <a:ln>
            <a:noFill/>
          </a:ln>
        </p:spPr>
      </p:pic>
      <p:sp>
        <p:nvSpPr>
          <p:cNvPr id="243" name="Google Shape;243;g3983d2a652e_0_38"/>
          <p:cNvSpPr txBox="1"/>
          <p:nvPr/>
        </p:nvSpPr>
        <p:spPr>
          <a:xfrm>
            <a:off x="4157513" y="5969000"/>
            <a:ext cx="1549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155CC"/>
                </a:solidFill>
                <a:latin typeface="Open Sans"/>
                <a:ea typeface="Open Sans"/>
                <a:cs typeface="Open Sans"/>
                <a:sym typeface="Open Sans"/>
              </a:rPr>
              <a:t>Official Jersey &amp; Kit Partner </a:t>
            </a:r>
            <a:endParaRPr b="0" i="0" sz="1200" u="none" cap="none" strike="noStrike">
              <a:solidFill>
                <a:srgbClr val="1155CC"/>
              </a:solidFill>
              <a:latin typeface="Open Sans"/>
              <a:ea typeface="Open Sans"/>
              <a:cs typeface="Open Sans"/>
              <a:sym typeface="Open Sans"/>
            </a:endParaRPr>
          </a:p>
        </p:txBody>
      </p:sp>
      <p:pic>
        <p:nvPicPr>
          <p:cNvPr id="244" name="Google Shape;244;g3983d2a652e_0_38"/>
          <p:cNvPicPr preferRelativeResize="0"/>
          <p:nvPr/>
        </p:nvPicPr>
        <p:blipFill rotWithShape="1">
          <a:blip r:embed="rId7">
            <a:alphaModFix/>
          </a:blip>
          <a:srcRect b="0" l="0" r="0" t="0"/>
          <a:stretch/>
        </p:blipFill>
        <p:spPr>
          <a:xfrm>
            <a:off x="8814736" y="5922000"/>
            <a:ext cx="729081" cy="738900"/>
          </a:xfrm>
          <a:prstGeom prst="rect">
            <a:avLst/>
          </a:prstGeom>
          <a:noFill/>
          <a:ln>
            <a:noFill/>
          </a:ln>
        </p:spPr>
      </p:pic>
      <p:sp>
        <p:nvSpPr>
          <p:cNvPr id="245" name="Google Shape;245;g3983d2a652e_0_38"/>
          <p:cNvSpPr txBox="1"/>
          <p:nvPr/>
        </p:nvSpPr>
        <p:spPr>
          <a:xfrm>
            <a:off x="9555025" y="5977250"/>
            <a:ext cx="1549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1155CC"/>
                </a:solidFill>
                <a:latin typeface="Open Sans"/>
                <a:ea typeface="Open Sans"/>
                <a:cs typeface="Open Sans"/>
                <a:sym typeface="Open Sans"/>
              </a:rPr>
              <a:t>Practise &amp; Ground Sponsor</a:t>
            </a:r>
            <a:endParaRPr b="0" i="0" sz="1000" u="none" cap="none" strike="noStrike">
              <a:solidFill>
                <a:srgbClr val="1155CC"/>
              </a:solidFill>
              <a:latin typeface="Open Sans"/>
              <a:ea typeface="Open Sans"/>
              <a:cs typeface="Open Sans"/>
              <a:sym typeface="Open Sans"/>
            </a:endParaRPr>
          </a:p>
        </p:txBody>
      </p:sp>
      <p:pic>
        <p:nvPicPr>
          <p:cNvPr id="246" name="Google Shape;246;g3983d2a652e_0_38"/>
          <p:cNvPicPr preferRelativeResize="0"/>
          <p:nvPr/>
        </p:nvPicPr>
        <p:blipFill rotWithShape="1">
          <a:blip r:embed="rId4">
            <a:alphaModFix/>
          </a:blip>
          <a:srcRect b="0" l="0" r="0" t="0"/>
          <a:stretch/>
        </p:blipFill>
        <p:spPr>
          <a:xfrm>
            <a:off x="6245787" y="4917822"/>
            <a:ext cx="653425" cy="507460"/>
          </a:xfrm>
          <a:prstGeom prst="rect">
            <a:avLst/>
          </a:prstGeom>
          <a:noFill/>
          <a:ln>
            <a:noFill/>
          </a:ln>
        </p:spPr>
      </p:pic>
      <p:sp>
        <p:nvSpPr>
          <p:cNvPr id="247" name="Google Shape;247;g3983d2a652e_0_38"/>
          <p:cNvSpPr txBox="1"/>
          <p:nvPr/>
        </p:nvSpPr>
        <p:spPr>
          <a:xfrm>
            <a:off x="6968938" y="4875941"/>
            <a:ext cx="1968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1155CC"/>
                </a:solidFill>
                <a:latin typeface="Open Sans"/>
                <a:ea typeface="Open Sans"/>
                <a:cs typeface="Open Sans"/>
                <a:sym typeface="Open Sans"/>
              </a:rPr>
              <a:t>IT Managed Services Company, San Jose,</a:t>
            </a:r>
            <a:endParaRPr b="0" i="0" sz="1000" u="none" cap="none" strike="noStrike">
              <a:solidFill>
                <a:srgbClr val="1155C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1155CC"/>
                </a:solidFill>
                <a:latin typeface="Open Sans"/>
                <a:ea typeface="Open Sans"/>
                <a:cs typeface="Open Sans"/>
                <a:sym typeface="Open Sans"/>
              </a:rPr>
              <a:t>Bay Area </a:t>
            </a:r>
            <a:endParaRPr b="0" i="0" sz="1000" u="none" cap="none" strike="noStrike">
              <a:solidFill>
                <a:srgbClr val="1155CC"/>
              </a:solidFill>
              <a:latin typeface="Open Sans"/>
              <a:ea typeface="Open Sans"/>
              <a:cs typeface="Open Sans"/>
              <a:sym typeface="Open Sans"/>
            </a:endParaRPr>
          </a:p>
        </p:txBody>
      </p:sp>
      <p:pic>
        <p:nvPicPr>
          <p:cNvPr id="248" name="Google Shape;248;g3983d2a652e_0_38"/>
          <p:cNvPicPr preferRelativeResize="0"/>
          <p:nvPr/>
        </p:nvPicPr>
        <p:blipFill rotWithShape="1">
          <a:blip r:embed="rId8">
            <a:alphaModFix/>
          </a:blip>
          <a:srcRect b="0" l="0" r="0" t="0"/>
          <a:stretch/>
        </p:blipFill>
        <p:spPr>
          <a:xfrm>
            <a:off x="9510168" y="2623743"/>
            <a:ext cx="878700" cy="878700"/>
          </a:xfrm>
          <a:prstGeom prst="rect">
            <a:avLst/>
          </a:prstGeom>
          <a:noFill/>
          <a:ln>
            <a:noFill/>
          </a:ln>
        </p:spPr>
      </p:pic>
      <p:sp>
        <p:nvSpPr>
          <p:cNvPr id="249" name="Google Shape;249;g3983d2a652e_0_38"/>
          <p:cNvSpPr txBox="1"/>
          <p:nvPr/>
        </p:nvSpPr>
        <p:spPr>
          <a:xfrm>
            <a:off x="8739925" y="3543800"/>
            <a:ext cx="2419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990000"/>
                </a:solidFill>
                <a:latin typeface="Open Sans"/>
                <a:ea typeface="Open Sans"/>
                <a:cs typeface="Open Sans"/>
                <a:sym typeface="Open Sans"/>
              </a:rPr>
              <a:t>Indian Pizza, Chicago based , first store in Downtown San Jose</a:t>
            </a:r>
            <a:endParaRPr b="0" i="0" sz="1200" u="none" cap="none" strike="noStrike">
              <a:solidFill>
                <a:srgbClr val="990000"/>
              </a:solidFill>
              <a:latin typeface="Open Sans"/>
              <a:ea typeface="Open Sans"/>
              <a:cs typeface="Open Sans"/>
              <a:sym typeface="Open Sans"/>
            </a:endParaRPr>
          </a:p>
        </p:txBody>
      </p:sp>
      <p:pic>
        <p:nvPicPr>
          <p:cNvPr id="250" name="Google Shape;250;g3983d2a652e_0_38"/>
          <p:cNvPicPr preferRelativeResize="0"/>
          <p:nvPr/>
        </p:nvPicPr>
        <p:blipFill rotWithShape="1">
          <a:blip r:embed="rId6">
            <a:alphaModFix/>
          </a:blip>
          <a:srcRect b="0" l="0" r="0" t="0"/>
          <a:stretch/>
        </p:blipFill>
        <p:spPr>
          <a:xfrm>
            <a:off x="8867400" y="4977173"/>
            <a:ext cx="653450" cy="392062"/>
          </a:xfrm>
          <a:prstGeom prst="rect">
            <a:avLst/>
          </a:prstGeom>
          <a:noFill/>
          <a:ln>
            <a:noFill/>
          </a:ln>
        </p:spPr>
      </p:pic>
      <p:sp>
        <p:nvSpPr>
          <p:cNvPr id="251" name="Google Shape;251;g3983d2a652e_0_38"/>
          <p:cNvSpPr txBox="1"/>
          <p:nvPr/>
        </p:nvSpPr>
        <p:spPr>
          <a:xfrm>
            <a:off x="9610138" y="4977178"/>
            <a:ext cx="1549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1155CC"/>
                </a:solidFill>
                <a:latin typeface="Open Sans"/>
                <a:ea typeface="Open Sans"/>
                <a:cs typeface="Open Sans"/>
                <a:sym typeface="Open Sans"/>
              </a:rPr>
              <a:t>Official Jersey &amp; Kit Partner </a:t>
            </a:r>
            <a:endParaRPr b="0" i="0" sz="1000" u="none" cap="none" strike="noStrike">
              <a:solidFill>
                <a:srgbClr val="1155CC"/>
              </a:solidFill>
              <a:latin typeface="Open Sans"/>
              <a:ea typeface="Open Sans"/>
              <a:cs typeface="Open Sans"/>
              <a:sym typeface="Open Sans"/>
            </a:endParaRPr>
          </a:p>
        </p:txBody>
      </p:sp>
      <p:pic>
        <p:nvPicPr>
          <p:cNvPr id="252" name="Google Shape;252;g3983d2a652e_0_38"/>
          <p:cNvPicPr preferRelativeResize="0"/>
          <p:nvPr/>
        </p:nvPicPr>
        <p:blipFill>
          <a:blip r:embed="rId9">
            <a:alphaModFix/>
          </a:blip>
          <a:stretch>
            <a:fillRect/>
          </a:stretch>
        </p:blipFill>
        <p:spPr>
          <a:xfrm>
            <a:off x="10459625" y="0"/>
            <a:ext cx="1729325" cy="1152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257" name="Shape 257"/>
        <p:cNvGrpSpPr/>
        <p:nvPr/>
      </p:nvGrpSpPr>
      <p:grpSpPr>
        <a:xfrm>
          <a:off x="0" y="0"/>
          <a:ext cx="0" cy="0"/>
          <a:chOff x="0" y="0"/>
          <a:chExt cx="0" cy="0"/>
        </a:xfrm>
      </p:grpSpPr>
      <p:sp>
        <p:nvSpPr>
          <p:cNvPr id="258" name="Google Shape;258;g3983d2a652e_0_100"/>
          <p:cNvSpPr txBox="1"/>
          <p:nvPr>
            <p:ph type="title"/>
          </p:nvPr>
        </p:nvSpPr>
        <p:spPr>
          <a:xfrm>
            <a:off x="754225" y="1318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chemeClr val="accent4"/>
                </a:solidFill>
              </a:rPr>
              <a:t>How we Appreciate our Sponsors</a:t>
            </a:r>
            <a:endParaRPr>
              <a:solidFill>
                <a:schemeClr val="accent4"/>
              </a:solidFill>
            </a:endParaRPr>
          </a:p>
        </p:txBody>
      </p:sp>
      <p:sp>
        <p:nvSpPr>
          <p:cNvPr id="259" name="Google Shape;259;g3983d2a652e_0_100"/>
          <p:cNvSpPr txBox="1"/>
          <p:nvPr/>
        </p:nvSpPr>
        <p:spPr>
          <a:xfrm>
            <a:off x="877075" y="1586200"/>
            <a:ext cx="101889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sng" cap="none" strike="noStrike">
                <a:solidFill>
                  <a:srgbClr val="F2F4F8"/>
                </a:solidFill>
                <a:latin typeface="Calibri"/>
                <a:ea typeface="Calibri"/>
                <a:cs typeface="Calibri"/>
                <a:sym typeface="Calibri"/>
                <a:hlinkClick r:id="rId3">
                  <a:extLst>
                    <a:ext uri="{A12FA001-AC4F-418D-AE19-62706E023703}">
                      <ahyp:hlinkClr val="tx"/>
                    </a:ext>
                  </a:extLst>
                </a:hlinkClick>
              </a:rPr>
              <a:t>End of Season Celebrations -Summer 2025 - Click to View</a:t>
            </a:r>
            <a:endParaRPr b="0" i="0" sz="2300" u="none" cap="none" strike="noStrike">
              <a:solidFill>
                <a:srgbClr val="F2F4F8"/>
              </a:solidFill>
              <a:latin typeface="Calibri"/>
              <a:ea typeface="Calibri"/>
              <a:cs typeface="Calibri"/>
              <a:sym typeface="Calibri"/>
            </a:endParaRPr>
          </a:p>
        </p:txBody>
      </p:sp>
      <p:sp>
        <p:nvSpPr>
          <p:cNvPr id="260" name="Google Shape;260;g3983d2a652e_0_100"/>
          <p:cNvSpPr txBox="1"/>
          <p:nvPr/>
        </p:nvSpPr>
        <p:spPr>
          <a:xfrm>
            <a:off x="877064" y="2333213"/>
            <a:ext cx="101889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sng" cap="none" strike="noStrike">
                <a:solidFill>
                  <a:srgbClr val="F2F4F8"/>
                </a:solidFill>
                <a:latin typeface="Calibri"/>
                <a:ea typeface="Calibri"/>
                <a:cs typeface="Calibri"/>
                <a:sym typeface="Calibri"/>
                <a:hlinkClick r:id="rId4">
                  <a:extLst>
                    <a:ext uri="{A12FA001-AC4F-418D-AE19-62706E023703}">
                      <ahyp:hlinkClr val="tx"/>
                    </a:ext>
                  </a:extLst>
                </a:hlinkClick>
              </a:rPr>
              <a:t>Our Summer Season Sponsor Announcements 2025- Click to View</a:t>
            </a:r>
            <a:endParaRPr b="0" i="0" sz="2300" u="none" cap="none" strike="noStrike">
              <a:solidFill>
                <a:srgbClr val="F2F4F8"/>
              </a:solidFill>
              <a:latin typeface="Calibri"/>
              <a:ea typeface="Calibri"/>
              <a:cs typeface="Calibri"/>
              <a:sym typeface="Calibri"/>
            </a:endParaRPr>
          </a:p>
        </p:txBody>
      </p:sp>
      <p:sp>
        <p:nvSpPr>
          <p:cNvPr id="261" name="Google Shape;261;g3983d2a652e_0_100"/>
          <p:cNvSpPr txBox="1"/>
          <p:nvPr/>
        </p:nvSpPr>
        <p:spPr>
          <a:xfrm>
            <a:off x="877064" y="3080250"/>
            <a:ext cx="101889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sng" cap="none" strike="noStrike">
                <a:solidFill>
                  <a:srgbClr val="F2F4F8"/>
                </a:solidFill>
                <a:latin typeface="Calibri"/>
                <a:ea typeface="Calibri"/>
                <a:cs typeface="Calibri"/>
                <a:sym typeface="Calibri"/>
                <a:hlinkClick r:id="rId5">
                  <a:extLst>
                    <a:ext uri="{A12FA001-AC4F-418D-AE19-62706E023703}">
                      <ahyp:hlinkClr val="tx"/>
                    </a:ext>
                  </a:extLst>
                </a:hlinkClick>
              </a:rPr>
              <a:t>Our Summer Season Sponsor Announcements- Click to View</a:t>
            </a:r>
            <a:endParaRPr b="0" i="0" sz="2300" u="none" cap="none" strike="noStrike">
              <a:solidFill>
                <a:srgbClr val="F2F4F8"/>
              </a:solidFill>
              <a:latin typeface="Calibri"/>
              <a:ea typeface="Calibri"/>
              <a:cs typeface="Calibri"/>
              <a:sym typeface="Calibri"/>
            </a:endParaRPr>
          </a:p>
        </p:txBody>
      </p:sp>
      <p:pic>
        <p:nvPicPr>
          <p:cNvPr id="262" name="Google Shape;262;g3983d2a652e_0_100"/>
          <p:cNvPicPr preferRelativeResize="0"/>
          <p:nvPr/>
        </p:nvPicPr>
        <p:blipFill rotWithShape="1">
          <a:blip r:embed="rId6">
            <a:alphaModFix/>
          </a:blip>
          <a:srcRect b="0" l="0" r="0" t="0"/>
          <a:stretch/>
        </p:blipFill>
        <p:spPr>
          <a:xfrm>
            <a:off x="795800" y="3943950"/>
            <a:ext cx="2022025" cy="2323200"/>
          </a:xfrm>
          <a:prstGeom prst="rect">
            <a:avLst/>
          </a:prstGeom>
          <a:noFill/>
          <a:ln>
            <a:noFill/>
          </a:ln>
        </p:spPr>
      </p:pic>
      <p:sp>
        <p:nvSpPr>
          <p:cNvPr id="263" name="Google Shape;263;g3983d2a652e_0_100"/>
          <p:cNvSpPr txBox="1"/>
          <p:nvPr/>
        </p:nvSpPr>
        <p:spPr>
          <a:xfrm>
            <a:off x="2953350" y="4574300"/>
            <a:ext cx="4805400" cy="6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accent4"/>
                </a:solidFill>
                <a:latin typeface="Calibri"/>
                <a:ea typeface="Calibri"/>
                <a:cs typeface="Calibri"/>
                <a:sym typeface="Calibri"/>
              </a:rPr>
              <a:t>instagram - BengalsInc_Org</a:t>
            </a:r>
            <a:endParaRPr b="0" i="0" sz="2200" u="none" cap="none" strike="noStrike">
              <a:solidFill>
                <a:schemeClr val="accent4"/>
              </a:solidFill>
              <a:latin typeface="Calibri"/>
              <a:ea typeface="Calibri"/>
              <a:cs typeface="Calibri"/>
              <a:sym typeface="Calibri"/>
            </a:endParaRPr>
          </a:p>
        </p:txBody>
      </p:sp>
      <p:pic>
        <p:nvPicPr>
          <p:cNvPr id="264" name="Google Shape;264;g3983d2a652e_0_100" title="logo-final-2.png"/>
          <p:cNvPicPr preferRelativeResize="0"/>
          <p:nvPr/>
        </p:nvPicPr>
        <p:blipFill rotWithShape="1">
          <a:blip r:embed="rId7">
            <a:alphaModFix/>
          </a:blip>
          <a:srcRect b="0" l="0" r="0" t="0"/>
          <a:stretch/>
        </p:blipFill>
        <p:spPr>
          <a:xfrm>
            <a:off x="10177200" y="0"/>
            <a:ext cx="2014802" cy="16168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4866ee22fd_0_71"/>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Notes</a:t>
            </a:r>
            <a:endParaRPr/>
          </a:p>
        </p:txBody>
      </p:sp>
      <p:sp>
        <p:nvSpPr>
          <p:cNvPr id="271" name="Google Shape;271;g34866ee22fd_0_71"/>
          <p:cNvSpPr txBox="1"/>
          <p:nvPr/>
        </p:nvSpPr>
        <p:spPr>
          <a:xfrm>
            <a:off x="774700" y="1485900"/>
            <a:ext cx="8232300" cy="3329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Sponsorship is for one full season and can be renewed at end of each season</a:t>
            </a:r>
            <a:endParaRPr b="0" i="1"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 Jersey will have sponsor logo and will be in-compliance with league rules.</a:t>
            </a:r>
            <a:endParaRPr b="0" i="1"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 Bengals CC is in the process of considering filling for Non-profit organization and currently cannot provide any</a:t>
            </a:r>
            <a:endParaRPr b="0" i="1"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tax rebate documents</a:t>
            </a:r>
            <a:endParaRPr b="0" i="1"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 Sponsorship does not guarantee any direct revenue generation opportunity</a:t>
            </a:r>
            <a:endParaRPr b="0" i="1"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 All Data shared will be with consent of members of the club. No PII data will be shared to potential sponsor</a:t>
            </a:r>
            <a:endParaRPr b="0" i="1"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 Club or Executives representing club will not be responsible for any financial obligations</a:t>
            </a:r>
            <a:endParaRPr b="0" i="1" sz="1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80" name="Shape 80"/>
        <p:cNvGrpSpPr/>
        <p:nvPr/>
      </p:nvGrpSpPr>
      <p:grpSpPr>
        <a:xfrm>
          <a:off x="0" y="0"/>
          <a:ext cx="0" cy="0"/>
          <a:chOff x="0" y="0"/>
          <a:chExt cx="0" cy="0"/>
        </a:xfrm>
      </p:grpSpPr>
      <p:sp>
        <p:nvSpPr>
          <p:cNvPr id="81" name="Google Shape;81;p2"/>
          <p:cNvSpPr txBox="1"/>
          <p:nvPr>
            <p:ph type="title"/>
          </p:nvPr>
        </p:nvSpPr>
        <p:spPr>
          <a:xfrm>
            <a:off x="1026675" y="742100"/>
            <a:ext cx="7353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en-US" sz="5300">
                <a:solidFill>
                  <a:schemeClr val="accent4"/>
                </a:solidFill>
              </a:rPr>
              <a:t>Table of Contents</a:t>
            </a:r>
            <a:endParaRPr b="1" sz="5300">
              <a:solidFill>
                <a:schemeClr val="accent4"/>
              </a:solidFill>
            </a:endParaRPr>
          </a:p>
        </p:txBody>
      </p:sp>
      <p:sp>
        <p:nvSpPr>
          <p:cNvPr id="82" name="Google Shape;82;p2"/>
          <p:cNvSpPr txBox="1"/>
          <p:nvPr/>
        </p:nvSpPr>
        <p:spPr>
          <a:xfrm>
            <a:off x="838200" y="2377825"/>
            <a:ext cx="7452600" cy="3450900"/>
          </a:xfrm>
          <a:prstGeom prst="rect">
            <a:avLst/>
          </a:prstGeom>
          <a:noFill/>
          <a:ln>
            <a:noFill/>
          </a:ln>
          <a:effectLst>
            <a:outerShdw blurRad="57150" rotWithShape="0" algn="bl" dir="960000" dist="114300">
              <a:srgbClr val="000000">
                <a:alpha val="0"/>
              </a:srgbClr>
            </a:outerShdw>
          </a:effectLst>
        </p:spPr>
        <p:txBody>
          <a:bodyPr anchorCtr="0" anchor="t" bIns="91425" lIns="91425" spcFirstLastPara="1" rIns="91425" wrap="square" tIns="91425">
            <a:noAutofit/>
          </a:bodyPr>
          <a:lstStyle/>
          <a:p>
            <a:pPr indent="-381000" lvl="0" marL="457200" rtl="0" algn="l">
              <a:spcBef>
                <a:spcPts val="0"/>
              </a:spcBef>
              <a:spcAft>
                <a:spcPts val="0"/>
              </a:spcAft>
              <a:buClr>
                <a:schemeClr val="accent4"/>
              </a:buClr>
              <a:buSzPts val="2400"/>
              <a:buFont typeface="Calibri"/>
              <a:buChar char="●"/>
            </a:pPr>
            <a:r>
              <a:rPr b="1" lang="en-US" sz="2400">
                <a:solidFill>
                  <a:schemeClr val="accent4"/>
                </a:solidFill>
                <a:latin typeface="Calibri"/>
                <a:ea typeface="Calibri"/>
                <a:cs typeface="Calibri"/>
                <a:sym typeface="Calibri"/>
              </a:rPr>
              <a:t>Introduction to Bengals Inc 501(c)(3) ( Non-Profit Org)</a:t>
            </a:r>
            <a:endParaRPr b="1">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b="1" lang="en-US" sz="2400">
                <a:solidFill>
                  <a:schemeClr val="accent4"/>
                </a:solidFill>
                <a:latin typeface="Calibri"/>
                <a:ea typeface="Calibri"/>
                <a:cs typeface="Calibri"/>
                <a:sym typeface="Calibri"/>
              </a:rPr>
              <a:t>Executive Committee &amp; Non-Profit Board </a:t>
            </a:r>
            <a:endParaRPr>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b="1" lang="en-US" sz="2400">
                <a:solidFill>
                  <a:schemeClr val="accent4"/>
                </a:solidFill>
                <a:latin typeface="Calibri"/>
                <a:ea typeface="Calibri"/>
                <a:cs typeface="Calibri"/>
                <a:sym typeface="Calibri"/>
              </a:rPr>
              <a:t>Club Culture and Value</a:t>
            </a:r>
            <a:endParaRPr>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b="1" lang="en-US" sz="2400">
                <a:solidFill>
                  <a:schemeClr val="accent4"/>
                </a:solidFill>
                <a:latin typeface="Calibri"/>
                <a:ea typeface="Calibri"/>
                <a:cs typeface="Calibri"/>
                <a:sym typeface="Calibri"/>
              </a:rPr>
              <a:t>Northern California Cricket Association (est.1872)</a:t>
            </a:r>
            <a:endParaRPr>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b="1" lang="en-US" sz="2400">
                <a:solidFill>
                  <a:schemeClr val="accent4"/>
                </a:solidFill>
                <a:latin typeface="Calibri"/>
                <a:ea typeface="Calibri"/>
                <a:cs typeface="Calibri"/>
                <a:sym typeface="Calibri"/>
              </a:rPr>
              <a:t>Member Details</a:t>
            </a:r>
            <a:endParaRPr>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b="1" lang="en-US" sz="2400">
                <a:solidFill>
                  <a:schemeClr val="accent4"/>
                </a:solidFill>
                <a:latin typeface="Calibri"/>
                <a:ea typeface="Calibri"/>
                <a:cs typeface="Calibri"/>
                <a:sym typeface="Calibri"/>
              </a:rPr>
              <a:t>Sponsorship Categories &amp; Previous Sponsors </a:t>
            </a:r>
            <a:endParaRPr>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b="1" lang="en-US" sz="2400">
                <a:solidFill>
                  <a:schemeClr val="accent4"/>
                </a:solidFill>
                <a:latin typeface="Calibri"/>
                <a:ea typeface="Calibri"/>
                <a:cs typeface="Calibri"/>
                <a:sym typeface="Calibri"/>
              </a:rPr>
              <a:t>Awards &amp; Recognition</a:t>
            </a:r>
            <a:endParaRPr b="1" sz="2400">
              <a:solidFill>
                <a:schemeClr val="accent4"/>
              </a:solidFill>
              <a:latin typeface="Calibri"/>
              <a:ea typeface="Calibri"/>
              <a:cs typeface="Calibri"/>
              <a:sym typeface="Calibri"/>
            </a:endParaRPr>
          </a:p>
          <a:p>
            <a:pPr indent="-381000" lvl="0" marL="457200" rtl="0" algn="l">
              <a:spcBef>
                <a:spcPts val="0"/>
              </a:spcBef>
              <a:spcAft>
                <a:spcPts val="0"/>
              </a:spcAft>
              <a:buClr>
                <a:schemeClr val="accent4"/>
              </a:buClr>
              <a:buSzPts val="2400"/>
              <a:buFont typeface="Calibri"/>
              <a:buChar char="●"/>
            </a:pPr>
            <a:r>
              <a:rPr b="1" lang="en-US" sz="2400">
                <a:solidFill>
                  <a:schemeClr val="accent4"/>
                </a:solidFill>
                <a:latin typeface="Calibri"/>
                <a:ea typeface="Calibri"/>
                <a:cs typeface="Calibri"/>
                <a:sym typeface="Calibri"/>
              </a:rPr>
              <a:t>T&amp;C</a:t>
            </a:r>
            <a:endParaRPr b="1" sz="2400">
              <a:solidFill>
                <a:schemeClr val="accent4"/>
              </a:solidFill>
              <a:latin typeface="Calibri"/>
              <a:ea typeface="Calibri"/>
              <a:cs typeface="Calibri"/>
              <a:sym typeface="Calibri"/>
            </a:endParaRPr>
          </a:p>
          <a:p>
            <a:pPr indent="0" lvl="0" marL="0" rtl="0" algn="l">
              <a:spcBef>
                <a:spcPts val="0"/>
              </a:spcBef>
              <a:spcAft>
                <a:spcPts val="0"/>
              </a:spcAft>
              <a:buNone/>
            </a:pPr>
            <a:r>
              <a:t/>
            </a:r>
            <a:endParaRPr sz="2400">
              <a:solidFill>
                <a:schemeClr val="accent4"/>
              </a:solidFill>
            </a:endParaRPr>
          </a:p>
        </p:txBody>
      </p:sp>
      <p:pic>
        <p:nvPicPr>
          <p:cNvPr id="83" name="Google Shape;83;p2" title="logo-final-2.png"/>
          <p:cNvPicPr preferRelativeResize="0"/>
          <p:nvPr/>
        </p:nvPicPr>
        <p:blipFill rotWithShape="1">
          <a:blip r:embed="rId3">
            <a:alphaModFix/>
          </a:blip>
          <a:srcRect b="0" l="0" r="0" t="0"/>
          <a:stretch/>
        </p:blipFill>
        <p:spPr>
          <a:xfrm>
            <a:off x="10177200" y="0"/>
            <a:ext cx="2014802" cy="16168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88" name="Shape 88"/>
        <p:cNvGrpSpPr/>
        <p:nvPr/>
      </p:nvGrpSpPr>
      <p:grpSpPr>
        <a:xfrm>
          <a:off x="0" y="0"/>
          <a:ext cx="0" cy="0"/>
          <a:chOff x="0" y="0"/>
          <a:chExt cx="0" cy="0"/>
        </a:xfrm>
      </p:grpSpPr>
      <p:sp>
        <p:nvSpPr>
          <p:cNvPr id="89" name="Google Shape;89;g3bce642266f_0_0"/>
          <p:cNvSpPr txBox="1"/>
          <p:nvPr>
            <p:ph type="title"/>
          </p:nvPr>
        </p:nvSpPr>
        <p:spPr>
          <a:xfrm>
            <a:off x="660900" y="64600"/>
            <a:ext cx="91371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FF9900"/>
                </a:solidFill>
              </a:rPr>
              <a:t>Story of Bengals_Inc</a:t>
            </a:r>
            <a:endParaRPr b="1">
              <a:solidFill>
                <a:srgbClr val="FF9900"/>
              </a:solidFill>
            </a:endParaRPr>
          </a:p>
        </p:txBody>
      </p:sp>
      <p:sp>
        <p:nvSpPr>
          <p:cNvPr id="90" name="Google Shape;90;g3bce642266f_0_0"/>
          <p:cNvSpPr txBox="1"/>
          <p:nvPr>
            <p:ph idx="1" type="body"/>
          </p:nvPr>
        </p:nvSpPr>
        <p:spPr>
          <a:xfrm>
            <a:off x="735575" y="1446250"/>
            <a:ext cx="3127200" cy="4730700"/>
          </a:xfrm>
          <a:prstGeom prst="rect">
            <a:avLst/>
          </a:prstGeom>
        </p:spPr>
        <p:txBody>
          <a:bodyPr anchorCtr="0" anchor="t" bIns="45700" lIns="91425" spcFirstLastPara="1" rIns="91425" wrap="square" tIns="45700">
            <a:normAutofit fontScale="40000" lnSpcReduction="20000"/>
          </a:bodyPr>
          <a:lstStyle/>
          <a:p>
            <a:pPr indent="0" lvl="0" marL="0" rtl="0" algn="l">
              <a:spcBef>
                <a:spcPts val="1000"/>
              </a:spcBef>
              <a:spcAft>
                <a:spcPts val="0"/>
              </a:spcAft>
              <a:buNone/>
            </a:pPr>
            <a:r>
              <a:rPr b="1" lang="en-US" sz="3840">
                <a:solidFill>
                  <a:schemeClr val="accent4"/>
                </a:solidFill>
              </a:rPr>
              <a:t>Why</a:t>
            </a:r>
            <a:endParaRPr b="1" sz="3840">
              <a:solidFill>
                <a:schemeClr val="accent4"/>
              </a:solidFill>
            </a:endParaRPr>
          </a:p>
          <a:p>
            <a:pPr indent="0" lvl="0" marL="0" rtl="0" algn="l">
              <a:spcBef>
                <a:spcPts val="1000"/>
              </a:spcBef>
              <a:spcAft>
                <a:spcPts val="0"/>
              </a:spcAft>
              <a:buNone/>
            </a:pPr>
            <a:r>
              <a:rPr lang="en-US" sz="3634"/>
              <a:t>Bengals Inc was established as a non-profit organization with a simple but powerful belief: </a:t>
            </a:r>
            <a:r>
              <a:rPr b="1" lang="en-US" sz="3634">
                <a:solidFill>
                  <a:schemeClr val="accent4"/>
                </a:solidFill>
              </a:rPr>
              <a:t>sport is a universal language that builds community, character, and opportunity. </a:t>
            </a:r>
            <a:endParaRPr b="1" sz="3634">
              <a:solidFill>
                <a:schemeClr val="accent4"/>
              </a:solidFill>
            </a:endParaRPr>
          </a:p>
          <a:p>
            <a:pPr indent="0" lvl="0" marL="0" rtl="0" algn="l">
              <a:spcBef>
                <a:spcPts val="1000"/>
              </a:spcBef>
              <a:spcAft>
                <a:spcPts val="0"/>
              </a:spcAft>
              <a:buNone/>
            </a:pPr>
            <a:r>
              <a:rPr lang="en-US" sz="3634"/>
              <a:t>Born from the passion of cricket lovers across the Bay Area, the organization set out to create a structured, </a:t>
            </a:r>
            <a:r>
              <a:rPr b="1" lang="en-US" sz="3634">
                <a:solidFill>
                  <a:schemeClr val="accent4"/>
                </a:solidFill>
              </a:rPr>
              <a:t>inclusive platform where people—especially local communities, </a:t>
            </a:r>
            <a:r>
              <a:rPr b="1" lang="en-US" sz="3634">
                <a:solidFill>
                  <a:schemeClr val="accent4"/>
                </a:solidFill>
              </a:rPr>
              <a:t>young kids</a:t>
            </a:r>
            <a:r>
              <a:rPr b="1" lang="en-US" sz="3634">
                <a:solidFill>
                  <a:schemeClr val="accent4"/>
                </a:solidFill>
              </a:rPr>
              <a:t> and teenagers</a:t>
            </a:r>
            <a:r>
              <a:rPr lang="en-US" sz="3634"/>
              <a:t>—could connect, belong, and grow through sport. </a:t>
            </a:r>
            <a:endParaRPr sz="3634"/>
          </a:p>
          <a:p>
            <a:pPr indent="0" lvl="0" marL="0" rtl="0" algn="l">
              <a:spcBef>
                <a:spcPts val="1000"/>
              </a:spcBef>
              <a:spcAft>
                <a:spcPts val="0"/>
              </a:spcAft>
              <a:buNone/>
            </a:pPr>
            <a:r>
              <a:rPr lang="en-US" sz="3634"/>
              <a:t>In a fast-paced, digitally driven world, sports provide balance: they nurture physical health, mental resilience, discipline, teamwork, leadership, and respect. For many families</a:t>
            </a:r>
            <a:r>
              <a:rPr b="1" lang="en-US" sz="3634">
                <a:solidFill>
                  <a:schemeClr val="accent4"/>
                </a:solidFill>
              </a:rPr>
              <a:t>, sport is also a bridge—connecting cultures, generations, and neighborhoods</a:t>
            </a:r>
            <a:r>
              <a:rPr lang="en-US" sz="3634"/>
              <a:t>—while giving young people positive role models, purpose, and pathways to become future sportsmen and women.</a:t>
            </a:r>
            <a:endParaRPr sz="3634"/>
          </a:p>
        </p:txBody>
      </p:sp>
      <p:sp>
        <p:nvSpPr>
          <p:cNvPr id="91" name="Google Shape;91;g3bce642266f_0_0"/>
          <p:cNvSpPr txBox="1"/>
          <p:nvPr>
            <p:ph idx="1" type="body"/>
          </p:nvPr>
        </p:nvSpPr>
        <p:spPr>
          <a:xfrm>
            <a:off x="4414950" y="1390300"/>
            <a:ext cx="3422700" cy="48426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b="1" lang="en-US" sz="1500">
                <a:solidFill>
                  <a:schemeClr val="accent4"/>
                </a:solidFill>
              </a:rPr>
              <a:t>What it Represents</a:t>
            </a:r>
            <a:endParaRPr b="1" sz="1500">
              <a:solidFill>
                <a:schemeClr val="accent4"/>
              </a:solidFill>
            </a:endParaRPr>
          </a:p>
          <a:p>
            <a:pPr indent="0" lvl="0" marL="0" rtl="0" algn="l">
              <a:spcBef>
                <a:spcPts val="1000"/>
              </a:spcBef>
              <a:spcAft>
                <a:spcPts val="0"/>
              </a:spcAft>
              <a:buNone/>
            </a:pPr>
            <a:r>
              <a:rPr lang="en-US" sz="1450"/>
              <a:t>At its core,</a:t>
            </a:r>
            <a:r>
              <a:rPr lang="en-US" sz="1450">
                <a:solidFill>
                  <a:schemeClr val="accent4"/>
                </a:solidFill>
              </a:rPr>
              <a:t> </a:t>
            </a:r>
            <a:r>
              <a:rPr b="1" lang="en-US" sz="1450">
                <a:solidFill>
                  <a:schemeClr val="accent4"/>
                </a:solidFill>
              </a:rPr>
              <a:t>Bengals Inc promotes cricket across the Bay Area</a:t>
            </a:r>
            <a:r>
              <a:rPr lang="en-US" sz="1450"/>
              <a:t> as both a competitive and community sport, creating opportunities for </a:t>
            </a:r>
            <a:r>
              <a:rPr b="1" lang="en-US" sz="1450">
                <a:solidFill>
                  <a:schemeClr val="accent4"/>
                </a:solidFill>
              </a:rPr>
              <a:t>youth and adults to play, learn, and excel</a:t>
            </a:r>
            <a:r>
              <a:rPr lang="en-US" sz="1450">
                <a:solidFill>
                  <a:schemeClr val="accent4"/>
                </a:solidFill>
              </a:rPr>
              <a:t>. </a:t>
            </a:r>
            <a:endParaRPr sz="1450">
              <a:solidFill>
                <a:schemeClr val="accent4"/>
              </a:solidFill>
            </a:endParaRPr>
          </a:p>
          <a:p>
            <a:pPr indent="0" lvl="0" marL="0" rtl="0" algn="l">
              <a:spcBef>
                <a:spcPts val="1000"/>
              </a:spcBef>
              <a:spcAft>
                <a:spcPts val="0"/>
              </a:spcAft>
              <a:buNone/>
            </a:pPr>
            <a:r>
              <a:rPr lang="en-US" sz="1450"/>
              <a:t>Cricket is the foundation, but the vision goes far beyond one game. Bengals Inc aspires to evolve into a </a:t>
            </a:r>
            <a:r>
              <a:rPr b="1" lang="en-US" sz="1450">
                <a:solidFill>
                  <a:schemeClr val="accent4"/>
                </a:solidFill>
              </a:rPr>
              <a:t>multi-sport community club</a:t>
            </a:r>
            <a:r>
              <a:rPr lang="en-US" sz="1450"/>
              <a:t>—embracing running, volleyball, badminton, soccer, baseball, </a:t>
            </a:r>
            <a:r>
              <a:rPr lang="en-US" sz="1450"/>
              <a:t>little</a:t>
            </a:r>
            <a:r>
              <a:rPr lang="en-US" sz="1450"/>
              <a:t> league and more in the coming years. </a:t>
            </a:r>
            <a:endParaRPr sz="1450"/>
          </a:p>
          <a:p>
            <a:pPr indent="0" lvl="0" marL="0" rtl="0" algn="l">
              <a:spcBef>
                <a:spcPts val="1000"/>
              </a:spcBef>
              <a:spcAft>
                <a:spcPts val="0"/>
              </a:spcAft>
              <a:buNone/>
            </a:pPr>
            <a:r>
              <a:rPr lang="en-US" sz="1450"/>
              <a:t>The goal is to become a </a:t>
            </a:r>
            <a:r>
              <a:rPr b="1" lang="en-US" sz="1450">
                <a:solidFill>
                  <a:schemeClr val="accent4"/>
                </a:solidFill>
              </a:rPr>
              <a:t>holistic sporting ecosystem that welcomes everyone</a:t>
            </a:r>
            <a:r>
              <a:rPr lang="en-US" sz="1450">
                <a:solidFill>
                  <a:schemeClr val="accent4"/>
                </a:solidFill>
              </a:rPr>
              <a:t>: </a:t>
            </a:r>
            <a:r>
              <a:rPr lang="en-US" sz="1450"/>
              <a:t>beginners and professionals, students and working adults, lifelong athletes and first-time players. </a:t>
            </a:r>
            <a:endParaRPr sz="1450"/>
          </a:p>
          <a:p>
            <a:pPr indent="0" lvl="0" marL="0" rtl="0" algn="l">
              <a:spcBef>
                <a:spcPts val="1000"/>
              </a:spcBef>
              <a:spcAft>
                <a:spcPts val="0"/>
              </a:spcAft>
              <a:buNone/>
            </a:pPr>
            <a:r>
              <a:rPr lang="en-US" sz="1450"/>
              <a:t>Through this, Bengals Inc aims to foster </a:t>
            </a:r>
            <a:r>
              <a:rPr b="1" lang="en-US" sz="1450">
                <a:solidFill>
                  <a:schemeClr val="accent4"/>
                </a:solidFill>
              </a:rPr>
              <a:t>healthy lifestyles, lifelong friendships, and a strong sense of belonging rooted</a:t>
            </a:r>
            <a:r>
              <a:rPr lang="en-US" sz="1450"/>
              <a:t> in shared values rather than background or geography.</a:t>
            </a:r>
            <a:endParaRPr sz="1450"/>
          </a:p>
        </p:txBody>
      </p:sp>
      <p:sp>
        <p:nvSpPr>
          <p:cNvPr id="92" name="Google Shape;92;g3bce642266f_0_0"/>
          <p:cNvSpPr txBox="1"/>
          <p:nvPr>
            <p:ph idx="1" type="body"/>
          </p:nvPr>
        </p:nvSpPr>
        <p:spPr>
          <a:xfrm>
            <a:off x="8458200" y="1446250"/>
            <a:ext cx="3127200" cy="4351200"/>
          </a:xfrm>
          <a:prstGeom prst="rect">
            <a:avLst/>
          </a:prstGeom>
        </p:spPr>
        <p:txBody>
          <a:bodyPr anchorCtr="0" anchor="t" bIns="45700" lIns="91425" spcFirstLastPara="1" rIns="91425" wrap="square" tIns="45700">
            <a:normAutofit fontScale="47500" lnSpcReduction="10000"/>
          </a:bodyPr>
          <a:lstStyle/>
          <a:p>
            <a:pPr indent="0" lvl="0" marL="0" rtl="0" algn="l">
              <a:spcBef>
                <a:spcPts val="1000"/>
              </a:spcBef>
              <a:spcAft>
                <a:spcPts val="0"/>
              </a:spcAft>
              <a:buNone/>
            </a:pPr>
            <a:r>
              <a:rPr b="1" lang="en-US" sz="3222">
                <a:solidFill>
                  <a:schemeClr val="accent4"/>
                </a:solidFill>
              </a:rPr>
              <a:t>How</a:t>
            </a:r>
            <a:endParaRPr b="1" sz="3222">
              <a:solidFill>
                <a:schemeClr val="accent4"/>
              </a:solidFill>
            </a:endParaRPr>
          </a:p>
          <a:p>
            <a:pPr indent="0" lvl="0" marL="0" marR="0" rtl="0" algn="l">
              <a:lnSpc>
                <a:spcPct val="90000"/>
              </a:lnSpc>
              <a:spcBef>
                <a:spcPts val="1000"/>
              </a:spcBef>
              <a:spcAft>
                <a:spcPts val="0"/>
              </a:spcAft>
              <a:buNone/>
            </a:pPr>
            <a:r>
              <a:rPr lang="en-US" sz="2610"/>
              <a:t>B</a:t>
            </a:r>
            <a:r>
              <a:rPr lang="en-US" sz="2910"/>
              <a:t>engals Inc achieves this by </a:t>
            </a:r>
            <a:r>
              <a:rPr b="1" lang="en-US" sz="2910">
                <a:solidFill>
                  <a:schemeClr val="accent4"/>
                </a:solidFill>
              </a:rPr>
              <a:t>building organized teams and leagues, part</a:t>
            </a:r>
            <a:r>
              <a:rPr b="1" lang="en-US" sz="2700">
                <a:solidFill>
                  <a:schemeClr val="accent4"/>
                </a:solidFill>
              </a:rPr>
              <a:t>nering with schools and local districts, investing in youth development, and creating safe, well-governed pathways for participation</a:t>
            </a:r>
            <a:r>
              <a:rPr lang="en-US" sz="2700">
                <a:solidFill>
                  <a:schemeClr val="accent4"/>
                </a:solidFill>
              </a:rPr>
              <a:t>. </a:t>
            </a:r>
            <a:endParaRPr sz="2700">
              <a:solidFill>
                <a:schemeClr val="accent4"/>
              </a:solidFill>
            </a:endParaRPr>
          </a:p>
          <a:p>
            <a:pPr indent="0" lvl="0" marL="0" marR="0" rtl="0" algn="l">
              <a:lnSpc>
                <a:spcPct val="90000"/>
              </a:lnSpc>
              <a:spcBef>
                <a:spcPts val="1000"/>
              </a:spcBef>
              <a:spcAft>
                <a:spcPts val="0"/>
              </a:spcAft>
              <a:buNone/>
            </a:pPr>
            <a:r>
              <a:rPr lang="en-US" sz="2700"/>
              <a:t>The organization emphasizes volunteerism, mentorship, fair play, and community engagement—ensuring that sport is accessible, affordable, and inclusive. </a:t>
            </a:r>
            <a:endParaRPr sz="2700"/>
          </a:p>
          <a:p>
            <a:pPr indent="0" lvl="0" marL="0" marR="0" rtl="0" algn="l">
              <a:lnSpc>
                <a:spcPct val="90000"/>
              </a:lnSpc>
              <a:spcBef>
                <a:spcPts val="1000"/>
              </a:spcBef>
              <a:spcAft>
                <a:spcPts val="0"/>
              </a:spcAft>
              <a:buNone/>
            </a:pPr>
            <a:r>
              <a:rPr lang="en-US" sz="2700"/>
              <a:t>Step 1 in this journey is the evolution of Bengals Cricket Club into the </a:t>
            </a:r>
            <a:r>
              <a:rPr b="1" lang="en-US" sz="2700">
                <a:solidFill>
                  <a:schemeClr val="accent4"/>
                </a:solidFill>
              </a:rPr>
              <a:t>Golden State Cricket Club</a:t>
            </a:r>
            <a:r>
              <a:rPr lang="en-US" sz="2700"/>
              <a:t>—a move driven by the desire for a larger, more inclusive brand identity that connects with the broader Bay Area community and moves away from a region-specific name. </a:t>
            </a:r>
            <a:endParaRPr sz="2700"/>
          </a:p>
          <a:p>
            <a:pPr indent="0" lvl="0" marL="0" marR="0" rtl="0" algn="l">
              <a:lnSpc>
                <a:spcPct val="90000"/>
              </a:lnSpc>
              <a:spcBef>
                <a:spcPts val="1000"/>
              </a:spcBef>
              <a:spcAft>
                <a:spcPts val="0"/>
              </a:spcAft>
              <a:buNone/>
            </a:pPr>
            <a:r>
              <a:rPr lang="en-US" sz="2700"/>
              <a:t>This rebrand reflects the organization’s long-term ambition: to unite diverse communities under one banner, inspire the next generation, and use </a:t>
            </a:r>
            <a:r>
              <a:rPr lang="en-US" sz="2700">
                <a:solidFill>
                  <a:schemeClr val="accent4"/>
                </a:solidFill>
              </a:rPr>
              <a:t>s</a:t>
            </a:r>
            <a:r>
              <a:rPr b="1" lang="en-US" sz="2700">
                <a:solidFill>
                  <a:schemeClr val="accent4"/>
                </a:solidFill>
              </a:rPr>
              <a:t>port as a force for connection, growth, and positive social impact.</a:t>
            </a:r>
            <a:endParaRPr b="1" sz="2700">
              <a:solidFill>
                <a:schemeClr val="accent4"/>
              </a:solidFill>
            </a:endParaRPr>
          </a:p>
        </p:txBody>
      </p:sp>
      <p:pic>
        <p:nvPicPr>
          <p:cNvPr id="93" name="Google Shape;93;g3bce642266f_0_0" title="logo-final-2.png"/>
          <p:cNvPicPr preferRelativeResize="0"/>
          <p:nvPr/>
        </p:nvPicPr>
        <p:blipFill rotWithShape="1">
          <a:blip r:embed="rId3">
            <a:alphaModFix/>
          </a:blip>
          <a:srcRect b="0" l="0" r="0" t="0"/>
          <a:stretch/>
        </p:blipFill>
        <p:spPr>
          <a:xfrm>
            <a:off x="10267650" y="0"/>
            <a:ext cx="1924352" cy="1544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98" name="Shape 98"/>
        <p:cNvGrpSpPr/>
        <p:nvPr/>
      </p:nvGrpSpPr>
      <p:grpSpPr>
        <a:xfrm>
          <a:off x="0" y="0"/>
          <a:ext cx="0" cy="0"/>
          <a:chOff x="0" y="0"/>
          <a:chExt cx="0" cy="0"/>
        </a:xfrm>
      </p:grpSpPr>
      <p:sp>
        <p:nvSpPr>
          <p:cNvPr id="99" name="Google Shape;99;g3983d2a652e_0_117"/>
          <p:cNvSpPr txBox="1"/>
          <p:nvPr>
            <p:ph type="title"/>
          </p:nvPr>
        </p:nvSpPr>
        <p:spPr>
          <a:xfrm>
            <a:off x="838200" y="365125"/>
            <a:ext cx="4888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a:solidFill>
                  <a:schemeClr val="accent4"/>
                </a:solidFill>
              </a:rPr>
              <a:t>Bengals Inc_Org</a:t>
            </a:r>
            <a:endParaRPr b="1">
              <a:solidFill>
                <a:schemeClr val="accent4"/>
              </a:solidFill>
            </a:endParaRPr>
          </a:p>
        </p:txBody>
      </p:sp>
      <p:sp>
        <p:nvSpPr>
          <p:cNvPr id="100" name="Google Shape;100;g3983d2a652e_0_1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1800">
                <a:solidFill>
                  <a:srgbClr val="F2F4F8"/>
                </a:solidFill>
                <a:latin typeface="Arial"/>
                <a:ea typeface="Arial"/>
                <a:cs typeface="Arial"/>
                <a:sym typeface="Arial"/>
              </a:rPr>
              <a:t>Bengals Cricket Club is a proud part of </a:t>
            </a:r>
            <a:r>
              <a:rPr b="1" i="1" lang="en-US" sz="1800">
                <a:solidFill>
                  <a:schemeClr val="accent4"/>
                </a:solidFill>
                <a:latin typeface="Arial"/>
                <a:ea typeface="Arial"/>
                <a:cs typeface="Arial"/>
                <a:sym typeface="Arial"/>
              </a:rPr>
              <a:t>Bengals Inc</a:t>
            </a:r>
            <a:r>
              <a:rPr b="1" lang="en-US" sz="1800">
                <a:solidFill>
                  <a:schemeClr val="accent4"/>
                </a:solidFill>
                <a:latin typeface="Arial"/>
                <a:ea typeface="Arial"/>
                <a:cs typeface="Arial"/>
                <a:sym typeface="Arial"/>
              </a:rPr>
              <a:t>, a registered 501(c)(3) non-profit organization</a:t>
            </a:r>
            <a:r>
              <a:rPr b="1" lang="en-US" sz="1800">
                <a:solidFill>
                  <a:srgbClr val="F2F4F8"/>
                </a:solidFill>
                <a:latin typeface="Arial"/>
                <a:ea typeface="Arial"/>
                <a:cs typeface="Arial"/>
                <a:sym typeface="Arial"/>
              </a:rPr>
              <a:t> </a:t>
            </a:r>
            <a:r>
              <a:rPr lang="en-US" sz="1800">
                <a:solidFill>
                  <a:srgbClr val="F2F4F8"/>
                </a:solidFill>
                <a:latin typeface="Arial"/>
                <a:ea typeface="Arial"/>
                <a:cs typeface="Arial"/>
                <a:sym typeface="Arial"/>
              </a:rPr>
              <a:t>dedicated to fostering community connection through the love of sports. Our vibrant community includes over </a:t>
            </a:r>
            <a:r>
              <a:rPr b="1" lang="en-US" sz="1800">
                <a:solidFill>
                  <a:schemeClr val="accent4"/>
                </a:solidFill>
                <a:latin typeface="Arial"/>
                <a:ea typeface="Arial"/>
                <a:cs typeface="Arial"/>
                <a:sym typeface="Arial"/>
              </a:rPr>
              <a:t>160+ members from diverse ethnic</a:t>
            </a:r>
            <a:r>
              <a:rPr lang="en-US" sz="1800">
                <a:solidFill>
                  <a:srgbClr val="F2F4F8"/>
                </a:solidFill>
                <a:latin typeface="Arial"/>
                <a:ea typeface="Arial"/>
                <a:cs typeface="Arial"/>
                <a:sym typeface="Arial"/>
              </a:rPr>
              <a:t> and cultural backgrounds, all united by their passion for cricket.</a:t>
            </a:r>
            <a:endParaRPr sz="1800">
              <a:solidFill>
                <a:srgbClr val="F2F4F8"/>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accent4"/>
                </a:solidFill>
                <a:latin typeface="Arial"/>
                <a:ea typeface="Arial"/>
                <a:cs typeface="Arial"/>
                <a:sym typeface="Arial"/>
              </a:rPr>
              <a:t>Founded in 2018</a:t>
            </a:r>
            <a:r>
              <a:rPr lang="en-US" sz="1800">
                <a:solidFill>
                  <a:schemeClr val="accent4"/>
                </a:solidFill>
                <a:latin typeface="Arial"/>
                <a:ea typeface="Arial"/>
                <a:cs typeface="Arial"/>
                <a:sym typeface="Arial"/>
              </a:rPr>
              <a:t>, </a:t>
            </a:r>
            <a:r>
              <a:rPr b="1" lang="en-US" sz="1800">
                <a:solidFill>
                  <a:schemeClr val="accent4"/>
                </a:solidFill>
                <a:latin typeface="Arial"/>
                <a:ea typeface="Arial"/>
                <a:cs typeface="Arial"/>
                <a:sym typeface="Arial"/>
              </a:rPr>
              <a:t>Bengals Cricket Club</a:t>
            </a:r>
            <a:r>
              <a:rPr lang="en-US" sz="1800">
                <a:solidFill>
                  <a:srgbClr val="F2F4F8"/>
                </a:solidFill>
                <a:latin typeface="Arial"/>
                <a:ea typeface="Arial"/>
                <a:cs typeface="Arial"/>
                <a:sym typeface="Arial"/>
              </a:rPr>
              <a:t> has been actively competing in the Northern California Cricket Association (NCCA), representing the spirit of inclusivity and teamwork on and off the field.</a:t>
            </a:r>
            <a:endParaRPr sz="1800">
              <a:solidFill>
                <a:srgbClr val="F2F4F8"/>
              </a:solidFill>
              <a:latin typeface="Arial"/>
              <a:ea typeface="Arial"/>
              <a:cs typeface="Arial"/>
              <a:sym typeface="Arial"/>
            </a:endParaRPr>
          </a:p>
          <a:p>
            <a:pPr indent="0" lvl="0" marL="0" rtl="0" algn="l">
              <a:lnSpc>
                <a:spcPct val="115000"/>
              </a:lnSpc>
              <a:spcBef>
                <a:spcPts val="1200"/>
              </a:spcBef>
              <a:spcAft>
                <a:spcPts val="1200"/>
              </a:spcAft>
              <a:buSzPts val="2800"/>
              <a:buNone/>
            </a:pPr>
            <a:r>
              <a:rPr lang="en-US" sz="1800">
                <a:solidFill>
                  <a:srgbClr val="F2F4F8"/>
                </a:solidFill>
                <a:latin typeface="Arial"/>
                <a:ea typeface="Arial"/>
                <a:cs typeface="Arial"/>
                <a:sym typeface="Arial"/>
              </a:rPr>
              <a:t>In 2024, the club officially became part of </a:t>
            </a:r>
            <a:r>
              <a:rPr b="1" i="1" lang="en-US" sz="1800">
                <a:solidFill>
                  <a:schemeClr val="accent4"/>
                </a:solidFill>
                <a:latin typeface="Arial"/>
                <a:ea typeface="Arial"/>
                <a:cs typeface="Arial"/>
                <a:sym typeface="Arial"/>
              </a:rPr>
              <a:t>Bengals Inc</a:t>
            </a:r>
            <a:r>
              <a:rPr b="1" lang="en-US" sz="1800">
                <a:solidFill>
                  <a:srgbClr val="F2F4F8"/>
                </a:solidFill>
                <a:latin typeface="Arial"/>
                <a:ea typeface="Arial"/>
                <a:cs typeface="Arial"/>
                <a:sym typeface="Arial"/>
              </a:rPr>
              <a:t>,</a:t>
            </a:r>
            <a:r>
              <a:rPr lang="en-US" sz="1800">
                <a:solidFill>
                  <a:srgbClr val="F2F4F8"/>
                </a:solidFill>
                <a:latin typeface="Arial"/>
                <a:ea typeface="Arial"/>
                <a:cs typeface="Arial"/>
                <a:sym typeface="Arial"/>
              </a:rPr>
              <a:t> the non-profit arm focused on using sports as a </a:t>
            </a:r>
            <a:r>
              <a:rPr b="1" lang="en-US" sz="1800">
                <a:solidFill>
                  <a:schemeClr val="accent4"/>
                </a:solidFill>
                <a:latin typeface="Arial"/>
                <a:ea typeface="Arial"/>
                <a:cs typeface="Arial"/>
                <a:sym typeface="Arial"/>
              </a:rPr>
              <a:t>platform to build stronger, more connected communities</a:t>
            </a:r>
            <a:r>
              <a:rPr lang="en-US" sz="1800">
                <a:solidFill>
                  <a:srgbClr val="F2F4F8"/>
                </a:solidFill>
                <a:latin typeface="Arial"/>
                <a:ea typeface="Arial"/>
                <a:cs typeface="Arial"/>
                <a:sym typeface="Arial"/>
              </a:rPr>
              <a:t>. Through this initiative, we aim to provide </a:t>
            </a:r>
            <a:r>
              <a:rPr b="1" lang="en-US" sz="1800">
                <a:solidFill>
                  <a:schemeClr val="accent4"/>
                </a:solidFill>
                <a:latin typeface="Arial"/>
                <a:ea typeface="Arial"/>
                <a:cs typeface="Arial"/>
                <a:sym typeface="Arial"/>
              </a:rPr>
              <a:t>opportunities for individuals of all ages and backgrounds</a:t>
            </a:r>
            <a:r>
              <a:rPr lang="en-US" sz="1800">
                <a:solidFill>
                  <a:srgbClr val="F2F4F8"/>
                </a:solidFill>
                <a:latin typeface="Arial"/>
                <a:ea typeface="Arial"/>
                <a:cs typeface="Arial"/>
                <a:sym typeface="Arial"/>
              </a:rPr>
              <a:t> to engage, compete, and grow—both as athletes and as members of our broader community.</a:t>
            </a:r>
            <a:endParaRPr sz="1800">
              <a:solidFill>
                <a:srgbClr val="F2F4F8"/>
              </a:solidFill>
            </a:endParaRPr>
          </a:p>
        </p:txBody>
      </p:sp>
      <p:pic>
        <p:nvPicPr>
          <p:cNvPr id="101" name="Google Shape;101;g3983d2a652e_0_117" title="logo-final-2.png"/>
          <p:cNvPicPr preferRelativeResize="0"/>
          <p:nvPr/>
        </p:nvPicPr>
        <p:blipFill rotWithShape="1">
          <a:blip r:embed="rId3">
            <a:alphaModFix/>
          </a:blip>
          <a:srcRect b="0" l="0" r="0" t="0"/>
          <a:stretch/>
        </p:blipFill>
        <p:spPr>
          <a:xfrm>
            <a:off x="10177200" y="0"/>
            <a:ext cx="2014802" cy="16168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106" name="Shape 106"/>
        <p:cNvGrpSpPr/>
        <p:nvPr/>
      </p:nvGrpSpPr>
      <p:grpSpPr>
        <a:xfrm>
          <a:off x="0" y="0"/>
          <a:ext cx="0" cy="0"/>
          <a:chOff x="0" y="0"/>
          <a:chExt cx="0" cy="0"/>
        </a:xfrm>
      </p:grpSpPr>
      <p:sp>
        <p:nvSpPr>
          <p:cNvPr id="107" name="Google Shape;107;p3"/>
          <p:cNvSpPr txBox="1"/>
          <p:nvPr>
            <p:ph type="title"/>
          </p:nvPr>
        </p:nvSpPr>
        <p:spPr>
          <a:xfrm>
            <a:off x="286657" y="350611"/>
            <a:ext cx="10515600" cy="8685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en-US" sz="4000">
                <a:solidFill>
                  <a:schemeClr val="accent4"/>
                </a:solidFill>
              </a:rPr>
              <a:t>Introduction to Golden State CC</a:t>
            </a:r>
            <a:endParaRPr>
              <a:solidFill>
                <a:schemeClr val="accent4"/>
              </a:solidFill>
            </a:endParaRPr>
          </a:p>
        </p:txBody>
      </p:sp>
      <p:sp>
        <p:nvSpPr>
          <p:cNvPr id="108" name="Google Shape;108;p3"/>
          <p:cNvSpPr txBox="1"/>
          <p:nvPr/>
        </p:nvSpPr>
        <p:spPr>
          <a:xfrm>
            <a:off x="286662" y="1326893"/>
            <a:ext cx="2590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cap="none" strike="noStrike">
                <a:solidFill>
                  <a:schemeClr val="accent4"/>
                </a:solidFill>
                <a:latin typeface="Calibri"/>
                <a:ea typeface="Calibri"/>
                <a:cs typeface="Calibri"/>
                <a:sym typeface="Calibri"/>
              </a:rPr>
              <a:t>Vision</a:t>
            </a:r>
            <a:endParaRPr b="0" i="0" sz="1400" cap="none" strike="noStrike">
              <a:solidFill>
                <a:schemeClr val="accent4"/>
              </a:solidFill>
              <a:latin typeface="Arial"/>
              <a:ea typeface="Arial"/>
              <a:cs typeface="Arial"/>
              <a:sym typeface="Arial"/>
            </a:endParaRPr>
          </a:p>
        </p:txBody>
      </p:sp>
      <p:sp>
        <p:nvSpPr>
          <p:cNvPr id="109" name="Google Shape;109;p3"/>
          <p:cNvSpPr txBox="1"/>
          <p:nvPr/>
        </p:nvSpPr>
        <p:spPr>
          <a:xfrm>
            <a:off x="286647" y="3522113"/>
            <a:ext cx="2421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cap="none" strike="noStrike">
                <a:solidFill>
                  <a:schemeClr val="accent4"/>
                </a:solidFill>
                <a:latin typeface="Calibri"/>
                <a:ea typeface="Calibri"/>
                <a:cs typeface="Calibri"/>
                <a:sym typeface="Calibri"/>
              </a:rPr>
              <a:t>Highlights</a:t>
            </a:r>
            <a:endParaRPr b="0" i="0" sz="1400" cap="none" strike="noStrike">
              <a:solidFill>
                <a:schemeClr val="accent4"/>
              </a:solidFill>
              <a:latin typeface="Arial"/>
              <a:ea typeface="Arial"/>
              <a:cs typeface="Arial"/>
              <a:sym typeface="Arial"/>
            </a:endParaRPr>
          </a:p>
        </p:txBody>
      </p:sp>
      <p:sp>
        <p:nvSpPr>
          <p:cNvPr id="110" name="Google Shape;110;p3"/>
          <p:cNvSpPr txBox="1"/>
          <p:nvPr/>
        </p:nvSpPr>
        <p:spPr>
          <a:xfrm>
            <a:off x="336325" y="1931013"/>
            <a:ext cx="10990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accent4"/>
                </a:solidFill>
              </a:rPr>
              <a:t>Golden State Cricket Club (GSCC)</a:t>
            </a:r>
            <a:r>
              <a:rPr lang="en-US" sz="1700">
                <a:solidFill>
                  <a:srgbClr val="F2F4F8"/>
                </a:solidFill>
              </a:rPr>
              <a:t> was renamed (</a:t>
            </a:r>
            <a:r>
              <a:rPr lang="en-US" sz="1700">
                <a:solidFill>
                  <a:srgbClr val="F2F4F8"/>
                </a:solidFill>
              </a:rPr>
              <a:t>formally</a:t>
            </a:r>
            <a:r>
              <a:rPr lang="en-US" sz="1700">
                <a:solidFill>
                  <a:srgbClr val="F2F4F8"/>
                </a:solidFill>
              </a:rPr>
              <a:t> Bengals CC) in 2026 with the vision of inspiring next generation of cricketers in the local northern California community. The club members come from different ethnicity and age. We are constantly trying to improve as cricketers while having fun out on the ground. We currently play across all formats of cricket conducted by </a:t>
            </a:r>
            <a:r>
              <a:rPr lang="en-US" sz="1700">
                <a:solidFill>
                  <a:schemeClr val="accent4"/>
                </a:solidFill>
              </a:rPr>
              <a:t>Northern California Cricket Association</a:t>
            </a:r>
            <a:r>
              <a:rPr lang="en-US" sz="1700">
                <a:solidFill>
                  <a:srgbClr val="F2F4F8"/>
                </a:solidFill>
              </a:rPr>
              <a:t> which is recognised by USA cricket and is an International Cricket Council affiliate.</a:t>
            </a:r>
            <a:endParaRPr sz="1700">
              <a:solidFill>
                <a:srgbClr val="F2F4F8"/>
              </a:solidFill>
            </a:endParaRPr>
          </a:p>
        </p:txBody>
      </p:sp>
      <p:sp>
        <p:nvSpPr>
          <p:cNvPr id="111" name="Google Shape;111;p3"/>
          <p:cNvSpPr txBox="1"/>
          <p:nvPr/>
        </p:nvSpPr>
        <p:spPr>
          <a:xfrm>
            <a:off x="373650" y="4107125"/>
            <a:ext cx="10743600" cy="2319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F2F4F8"/>
              </a:buClr>
              <a:buSzPts val="1700"/>
              <a:buChar char="●"/>
            </a:pPr>
            <a:r>
              <a:rPr lang="en-US" sz="1700">
                <a:solidFill>
                  <a:srgbClr val="F2F4F8"/>
                </a:solidFill>
              </a:rPr>
              <a:t>2025 Summer League champions T20</a:t>
            </a:r>
            <a:endParaRPr sz="1700">
              <a:solidFill>
                <a:srgbClr val="F2F4F8"/>
              </a:solidFill>
            </a:endParaRPr>
          </a:p>
          <a:p>
            <a:pPr indent="-336550" lvl="0" marL="457200" rtl="0" algn="l">
              <a:spcBef>
                <a:spcPts val="0"/>
              </a:spcBef>
              <a:spcAft>
                <a:spcPts val="0"/>
              </a:spcAft>
              <a:buClr>
                <a:srgbClr val="F2F4F8"/>
              </a:buClr>
              <a:buSzPts val="1700"/>
              <a:buChar char="●"/>
            </a:pPr>
            <a:r>
              <a:rPr lang="en-US" sz="1700">
                <a:solidFill>
                  <a:srgbClr val="F2F4F8"/>
                </a:solidFill>
              </a:rPr>
              <a:t>2024 Winter League Runners Up T20</a:t>
            </a:r>
            <a:endParaRPr sz="1700">
              <a:solidFill>
                <a:srgbClr val="F2F4F8"/>
              </a:solidFill>
            </a:endParaRPr>
          </a:p>
          <a:p>
            <a:pPr indent="-336550" lvl="0" marL="457200" rtl="0" algn="l">
              <a:spcBef>
                <a:spcPts val="0"/>
              </a:spcBef>
              <a:spcAft>
                <a:spcPts val="0"/>
              </a:spcAft>
              <a:buClr>
                <a:srgbClr val="F2F4F8"/>
              </a:buClr>
              <a:buSzPts val="1700"/>
              <a:buChar char="●"/>
            </a:pPr>
            <a:r>
              <a:rPr lang="en-US" sz="1700">
                <a:solidFill>
                  <a:srgbClr val="F2F4F8"/>
                </a:solidFill>
              </a:rPr>
              <a:t>League Stage 1st Place in Summer 2023 in T20 NCCA League</a:t>
            </a:r>
            <a:endParaRPr sz="1700">
              <a:solidFill>
                <a:srgbClr val="F2F4F8"/>
              </a:solidFill>
            </a:endParaRPr>
          </a:p>
          <a:p>
            <a:pPr indent="-336550" lvl="0" marL="457200" rtl="0" algn="l">
              <a:spcBef>
                <a:spcPts val="0"/>
              </a:spcBef>
              <a:spcAft>
                <a:spcPts val="0"/>
              </a:spcAft>
              <a:buClr>
                <a:srgbClr val="F2F4F8"/>
              </a:buClr>
              <a:buSzPts val="1700"/>
              <a:buChar char="●"/>
            </a:pPr>
            <a:r>
              <a:rPr lang="en-US" sz="1700">
                <a:solidFill>
                  <a:srgbClr val="F2F4F8"/>
                </a:solidFill>
              </a:rPr>
              <a:t>Quarter Finalist in Summer 2022 &amp; 2nd Place in League stage in T20 NCCA League</a:t>
            </a:r>
            <a:endParaRPr sz="1700">
              <a:solidFill>
                <a:srgbClr val="F2F4F8"/>
              </a:solidFill>
            </a:endParaRPr>
          </a:p>
          <a:p>
            <a:pPr indent="-336550" lvl="0" marL="457200" rtl="0" algn="l">
              <a:spcBef>
                <a:spcPts val="0"/>
              </a:spcBef>
              <a:spcAft>
                <a:spcPts val="0"/>
              </a:spcAft>
              <a:buClr>
                <a:srgbClr val="F2F4F8"/>
              </a:buClr>
              <a:buSzPts val="1700"/>
              <a:buChar char="●"/>
            </a:pPr>
            <a:r>
              <a:rPr lang="en-US" sz="1700">
                <a:solidFill>
                  <a:srgbClr val="F2F4F8"/>
                </a:solidFill>
              </a:rPr>
              <a:t>Semi-Finalist in Summer 2022 in T30 NCCA League</a:t>
            </a:r>
            <a:endParaRPr sz="1700">
              <a:solidFill>
                <a:srgbClr val="F2F4F8"/>
              </a:solidFill>
            </a:endParaRPr>
          </a:p>
          <a:p>
            <a:pPr indent="-336550" lvl="0" marL="457200" rtl="0" algn="l">
              <a:spcBef>
                <a:spcPts val="0"/>
              </a:spcBef>
              <a:spcAft>
                <a:spcPts val="0"/>
              </a:spcAft>
              <a:buClr>
                <a:srgbClr val="F2F4F8"/>
              </a:buClr>
              <a:buSzPts val="1700"/>
              <a:buChar char="●"/>
            </a:pPr>
            <a:r>
              <a:rPr lang="en-US" sz="1700">
                <a:solidFill>
                  <a:srgbClr val="F2F4F8"/>
                </a:solidFill>
              </a:rPr>
              <a:t>Semi-finalist in Winter 2021 in T25 BACA League</a:t>
            </a:r>
            <a:endParaRPr sz="1700">
              <a:solidFill>
                <a:srgbClr val="F2F4F8"/>
              </a:solidFill>
            </a:endParaRPr>
          </a:p>
          <a:p>
            <a:pPr indent="-336550" lvl="0" marL="457200" rtl="0" algn="l">
              <a:spcBef>
                <a:spcPts val="0"/>
              </a:spcBef>
              <a:spcAft>
                <a:spcPts val="0"/>
              </a:spcAft>
              <a:buClr>
                <a:srgbClr val="F2F4F8"/>
              </a:buClr>
              <a:buSzPts val="1700"/>
              <a:buChar char="●"/>
            </a:pPr>
            <a:r>
              <a:rPr lang="en-US" sz="1700">
                <a:solidFill>
                  <a:srgbClr val="F2F4F8"/>
                </a:solidFill>
              </a:rPr>
              <a:t>Hosted an individual Bay Area Premier League in 2020</a:t>
            </a:r>
            <a:endParaRPr sz="1700">
              <a:solidFill>
                <a:srgbClr val="F2F4F8"/>
              </a:solidFill>
            </a:endParaRPr>
          </a:p>
          <a:p>
            <a:pPr indent="-336550" lvl="0" marL="457200" rtl="0" algn="l">
              <a:spcBef>
                <a:spcPts val="0"/>
              </a:spcBef>
              <a:spcAft>
                <a:spcPts val="0"/>
              </a:spcAft>
              <a:buClr>
                <a:srgbClr val="F2F4F8"/>
              </a:buClr>
              <a:buSzPts val="1700"/>
              <a:buChar char="●"/>
            </a:pPr>
            <a:r>
              <a:rPr lang="en-US" sz="1700">
                <a:solidFill>
                  <a:srgbClr val="F2F4F8"/>
                </a:solidFill>
              </a:rPr>
              <a:t>Member participation in USA Masters League Tournament (2022)</a:t>
            </a:r>
            <a:endParaRPr sz="1700">
              <a:solidFill>
                <a:srgbClr val="F2F4F8"/>
              </a:solidFill>
            </a:endParaRPr>
          </a:p>
          <a:p>
            <a:pPr indent="-336550" lvl="0" marL="457200" rtl="0" algn="l">
              <a:spcBef>
                <a:spcPts val="0"/>
              </a:spcBef>
              <a:spcAft>
                <a:spcPts val="0"/>
              </a:spcAft>
              <a:buClr>
                <a:srgbClr val="F2F4F8"/>
              </a:buClr>
              <a:buSzPts val="1700"/>
              <a:buChar char="●"/>
            </a:pPr>
            <a:r>
              <a:rPr lang="en-US" sz="1700">
                <a:solidFill>
                  <a:srgbClr val="F2F4F8"/>
                </a:solidFill>
              </a:rPr>
              <a:t>Past Members have participated and are currently playing for USA Minor League &amp; Master’s League</a:t>
            </a:r>
            <a:endParaRPr sz="1700">
              <a:solidFill>
                <a:srgbClr val="F2F4F8"/>
              </a:solidFill>
            </a:endParaRPr>
          </a:p>
        </p:txBody>
      </p:sp>
      <p:pic>
        <p:nvPicPr>
          <p:cNvPr id="112" name="Google Shape;112;p3" title="logo-final-2.png"/>
          <p:cNvPicPr preferRelativeResize="0"/>
          <p:nvPr/>
        </p:nvPicPr>
        <p:blipFill rotWithShape="1">
          <a:blip r:embed="rId3">
            <a:alphaModFix/>
          </a:blip>
          <a:srcRect b="0" l="0" r="0" t="0"/>
          <a:stretch/>
        </p:blipFill>
        <p:spPr>
          <a:xfrm>
            <a:off x="10177200" y="0"/>
            <a:ext cx="2014802" cy="16168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117" name="Shape 117"/>
        <p:cNvGrpSpPr/>
        <p:nvPr/>
      </p:nvGrpSpPr>
      <p:grpSpPr>
        <a:xfrm>
          <a:off x="0" y="0"/>
          <a:ext cx="0" cy="0"/>
          <a:chOff x="0" y="0"/>
          <a:chExt cx="0" cy="0"/>
        </a:xfrm>
      </p:grpSpPr>
      <p:sp>
        <p:nvSpPr>
          <p:cNvPr id="118" name="Google Shape;118;g34866ee22fd_0_10"/>
          <p:cNvSpPr txBox="1"/>
          <p:nvPr>
            <p:ph type="title"/>
          </p:nvPr>
        </p:nvSpPr>
        <p:spPr>
          <a:xfrm>
            <a:off x="0" y="-2009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chemeClr val="accent4"/>
                </a:solidFill>
              </a:rPr>
              <a:t>Executive Committee &amp; Non-Profit Board</a:t>
            </a:r>
            <a:endParaRPr>
              <a:solidFill>
                <a:schemeClr val="accent4"/>
              </a:solidFill>
            </a:endParaRPr>
          </a:p>
        </p:txBody>
      </p:sp>
      <p:sp>
        <p:nvSpPr>
          <p:cNvPr id="119" name="Google Shape;119;g34866ee22fd_0_10"/>
          <p:cNvSpPr txBox="1"/>
          <p:nvPr/>
        </p:nvSpPr>
        <p:spPr>
          <a:xfrm>
            <a:off x="6668350" y="1506800"/>
            <a:ext cx="2856600" cy="10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4"/>
                </a:solidFill>
                <a:latin typeface="Calibri"/>
                <a:ea typeface="Calibri"/>
                <a:cs typeface="Calibri"/>
                <a:sym typeface="Calibri"/>
              </a:rPr>
              <a:t>Sharan CK</a:t>
            </a:r>
            <a:endParaRPr b="1" i="0" sz="1800" u="none" cap="none" strike="noStrike">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2F4F8"/>
                </a:solidFill>
                <a:latin typeface="Calibri"/>
                <a:ea typeface="Calibri"/>
                <a:cs typeface="Calibri"/>
                <a:sym typeface="Calibri"/>
              </a:rPr>
              <a:t>Treasurer - </a:t>
            </a:r>
            <a:r>
              <a:rPr lang="en-US" sz="1500">
                <a:solidFill>
                  <a:srgbClr val="F2F4F8"/>
                </a:solidFill>
                <a:latin typeface="Calibri"/>
                <a:ea typeface="Calibri"/>
                <a:cs typeface="Calibri"/>
                <a:sym typeface="Calibri"/>
              </a:rPr>
              <a:t>Golden State</a:t>
            </a:r>
            <a:r>
              <a:rPr b="0" i="0" lang="en-US" sz="1500" u="none" cap="none" strike="noStrike">
                <a:solidFill>
                  <a:srgbClr val="F2F4F8"/>
                </a:solidFill>
                <a:latin typeface="Calibri"/>
                <a:ea typeface="Calibri"/>
                <a:cs typeface="Calibri"/>
                <a:sym typeface="Calibri"/>
              </a:rPr>
              <a:t> CC </a:t>
            </a:r>
            <a:endParaRPr b="0" i="0" sz="1500" u="none" cap="none" strike="noStrike">
              <a:solidFill>
                <a:srgbClr val="F2F4F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2F4F8"/>
                </a:solidFill>
                <a:latin typeface="Calibri"/>
                <a:ea typeface="Calibri"/>
                <a:cs typeface="Calibri"/>
                <a:sym typeface="Calibri"/>
              </a:rPr>
              <a:t>sharanck03@gmail.com</a:t>
            </a:r>
            <a:endParaRPr b="0" i="0" sz="1500" u="none" cap="none" strike="noStrike">
              <a:solidFill>
                <a:srgbClr val="F2F4F8"/>
              </a:solidFill>
              <a:latin typeface="Calibri"/>
              <a:ea typeface="Calibri"/>
              <a:cs typeface="Calibri"/>
              <a:sym typeface="Calibri"/>
            </a:endParaRPr>
          </a:p>
        </p:txBody>
      </p:sp>
      <p:sp>
        <p:nvSpPr>
          <p:cNvPr id="120" name="Google Shape;120;g34866ee22fd_0_10"/>
          <p:cNvSpPr txBox="1"/>
          <p:nvPr/>
        </p:nvSpPr>
        <p:spPr>
          <a:xfrm>
            <a:off x="6798825" y="3223350"/>
            <a:ext cx="3540900" cy="8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4"/>
                </a:solidFill>
                <a:latin typeface="Calibri"/>
                <a:ea typeface="Calibri"/>
                <a:cs typeface="Calibri"/>
                <a:sym typeface="Calibri"/>
              </a:rPr>
              <a:t>Raiyan M</a:t>
            </a:r>
            <a:endParaRPr b="1" i="0" sz="1800" u="none" cap="none" strike="noStrike">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2F4F8"/>
                </a:solidFill>
                <a:latin typeface="Calibri"/>
                <a:ea typeface="Calibri"/>
                <a:cs typeface="Calibri"/>
                <a:sym typeface="Calibri"/>
              </a:rPr>
              <a:t>Non-Profit Board Member - Bengals Inc</a:t>
            </a:r>
            <a:endParaRPr b="0" i="0" sz="1500" u="none" cap="none" strike="noStrike">
              <a:solidFill>
                <a:srgbClr val="F2F4F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2F4F8"/>
                </a:solidFill>
                <a:latin typeface="Calibri"/>
                <a:ea typeface="Calibri"/>
                <a:cs typeface="Calibri"/>
                <a:sym typeface="Calibri"/>
              </a:rPr>
              <a:t>raiyan81@gmail.com</a:t>
            </a:r>
            <a:endParaRPr b="0" i="0" sz="1500" u="none" cap="none" strike="noStrike">
              <a:solidFill>
                <a:srgbClr val="F2F4F8"/>
              </a:solidFill>
              <a:latin typeface="Calibri"/>
              <a:ea typeface="Calibri"/>
              <a:cs typeface="Calibri"/>
              <a:sym typeface="Calibri"/>
            </a:endParaRPr>
          </a:p>
        </p:txBody>
      </p:sp>
      <p:pic>
        <p:nvPicPr>
          <p:cNvPr id="121" name="Google Shape;121;g34866ee22fd_0_10"/>
          <p:cNvPicPr preferRelativeResize="0"/>
          <p:nvPr/>
        </p:nvPicPr>
        <p:blipFill rotWithShape="1">
          <a:blip r:embed="rId3">
            <a:alphaModFix/>
          </a:blip>
          <a:srcRect b="5750" l="0" r="0" t="-5750"/>
          <a:stretch/>
        </p:blipFill>
        <p:spPr>
          <a:xfrm>
            <a:off x="5281288" y="2981700"/>
            <a:ext cx="1224026" cy="1325700"/>
          </a:xfrm>
          <a:prstGeom prst="rect">
            <a:avLst/>
          </a:prstGeom>
          <a:noFill/>
          <a:ln cap="flat" cmpd="sng" w="38100">
            <a:solidFill>
              <a:schemeClr val="accent2"/>
            </a:solidFill>
            <a:prstDash val="solid"/>
            <a:round/>
            <a:headEnd len="sm" w="sm" type="none"/>
            <a:tailEnd len="sm" w="sm" type="none"/>
          </a:ln>
          <a:effectLst>
            <a:outerShdw blurRad="57150" rotWithShape="0" algn="bl" dir="5400000" dist="19050">
              <a:srgbClr val="000000">
                <a:alpha val="49803"/>
              </a:srgbClr>
            </a:outerShdw>
          </a:effectLst>
        </p:spPr>
      </p:pic>
      <p:sp>
        <p:nvSpPr>
          <p:cNvPr id="122" name="Google Shape;122;g34866ee22fd_0_10"/>
          <p:cNvSpPr txBox="1"/>
          <p:nvPr/>
        </p:nvSpPr>
        <p:spPr>
          <a:xfrm>
            <a:off x="1846425" y="1592750"/>
            <a:ext cx="2856600" cy="8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4"/>
                </a:solidFill>
                <a:latin typeface="Calibri"/>
                <a:ea typeface="Calibri"/>
                <a:cs typeface="Calibri"/>
                <a:sym typeface="Calibri"/>
              </a:rPr>
              <a:t>Abhimanyu Karthik</a:t>
            </a:r>
            <a:endParaRPr b="1" i="0" sz="1800" u="none" cap="none" strike="noStrike">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2F4F8"/>
                </a:solidFill>
                <a:latin typeface="Calibri"/>
                <a:ea typeface="Calibri"/>
                <a:cs typeface="Calibri"/>
                <a:sym typeface="Calibri"/>
              </a:rPr>
              <a:t>President - Golden State CC </a:t>
            </a:r>
            <a:endParaRPr b="0" i="0" sz="1500" u="none" cap="none" strike="noStrike">
              <a:solidFill>
                <a:srgbClr val="F2F4F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lang="en-US" sz="1500">
                <a:solidFill>
                  <a:srgbClr val="F2F4F8"/>
                </a:solidFill>
                <a:latin typeface="Calibri"/>
                <a:ea typeface="Calibri"/>
                <a:cs typeface="Calibri"/>
                <a:sym typeface="Calibri"/>
              </a:rPr>
              <a:t>abhimanyu.k1994@gmail.com </a:t>
            </a:r>
            <a:endParaRPr b="0" i="0" sz="1500" u="none" cap="none" strike="noStrike">
              <a:solidFill>
                <a:srgbClr val="F2F4F8"/>
              </a:solidFill>
              <a:latin typeface="Calibri"/>
              <a:ea typeface="Calibri"/>
              <a:cs typeface="Calibri"/>
              <a:sym typeface="Calibri"/>
            </a:endParaRPr>
          </a:p>
        </p:txBody>
      </p:sp>
      <p:sp>
        <p:nvSpPr>
          <p:cNvPr id="123" name="Google Shape;123;g34866ee22fd_0_10"/>
          <p:cNvSpPr txBox="1"/>
          <p:nvPr/>
        </p:nvSpPr>
        <p:spPr>
          <a:xfrm>
            <a:off x="1938675" y="3173200"/>
            <a:ext cx="2856600" cy="8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4"/>
                </a:solidFill>
                <a:latin typeface="Calibri"/>
                <a:ea typeface="Calibri"/>
                <a:cs typeface="Calibri"/>
                <a:sym typeface="Calibri"/>
              </a:rPr>
              <a:t>Dev Ravindranath</a:t>
            </a:r>
            <a:endParaRPr b="1" i="0" sz="1800" u="none" cap="none" strike="noStrike">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2F4F8"/>
                </a:solidFill>
                <a:latin typeface="Calibri"/>
                <a:ea typeface="Calibri"/>
                <a:cs typeface="Calibri"/>
                <a:sym typeface="Calibri"/>
              </a:rPr>
              <a:t>Secretary  - Golden State CC </a:t>
            </a:r>
            <a:endParaRPr b="0" i="0" sz="1500" u="none" cap="none" strike="noStrike">
              <a:solidFill>
                <a:srgbClr val="F2F4F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2F4F8"/>
                </a:solidFill>
                <a:latin typeface="Calibri"/>
                <a:ea typeface="Calibri"/>
                <a:cs typeface="Calibri"/>
                <a:sym typeface="Calibri"/>
              </a:rPr>
              <a:t>gsbengalsinc@gmail.com</a:t>
            </a:r>
            <a:endParaRPr b="0" i="0" sz="1500" u="none" cap="none" strike="noStrike">
              <a:solidFill>
                <a:srgbClr val="F2F4F8"/>
              </a:solidFill>
              <a:latin typeface="Calibri"/>
              <a:ea typeface="Calibri"/>
              <a:cs typeface="Calibri"/>
              <a:sym typeface="Calibri"/>
            </a:endParaRPr>
          </a:p>
        </p:txBody>
      </p:sp>
      <p:sp>
        <p:nvSpPr>
          <p:cNvPr id="124" name="Google Shape;124;g34866ee22fd_0_10"/>
          <p:cNvSpPr txBox="1"/>
          <p:nvPr/>
        </p:nvSpPr>
        <p:spPr>
          <a:xfrm>
            <a:off x="1938675" y="4753650"/>
            <a:ext cx="2856600" cy="11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4"/>
                </a:solidFill>
                <a:latin typeface="Calibri"/>
                <a:ea typeface="Calibri"/>
                <a:cs typeface="Calibri"/>
                <a:sym typeface="Calibri"/>
              </a:rPr>
              <a:t>Likith Gowda</a:t>
            </a:r>
            <a:endParaRPr b="1" i="0" sz="1800" u="none" cap="none" strike="noStrike">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2F4F8"/>
                </a:solidFill>
                <a:latin typeface="Calibri"/>
                <a:ea typeface="Calibri"/>
                <a:cs typeface="Calibri"/>
                <a:sym typeface="Calibri"/>
              </a:rPr>
              <a:t>Membership Officer - Golden State CC</a:t>
            </a:r>
            <a:endParaRPr b="0" i="0" sz="1500" u="none" cap="none" strike="noStrike">
              <a:solidFill>
                <a:srgbClr val="F2F4F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lang="en-US" sz="1500">
                <a:solidFill>
                  <a:srgbClr val="F2F4F8"/>
                </a:solidFill>
                <a:latin typeface="Calibri"/>
                <a:ea typeface="Calibri"/>
                <a:cs typeface="Calibri"/>
                <a:sym typeface="Calibri"/>
              </a:rPr>
              <a:t>likith003@gmail.com</a:t>
            </a:r>
            <a:endParaRPr b="0" i="0" sz="1500" u="none" cap="none" strike="noStrike">
              <a:solidFill>
                <a:srgbClr val="F2F4F8"/>
              </a:solidFill>
              <a:latin typeface="Calibri"/>
              <a:ea typeface="Calibri"/>
              <a:cs typeface="Calibri"/>
              <a:sym typeface="Calibri"/>
            </a:endParaRPr>
          </a:p>
        </p:txBody>
      </p:sp>
      <p:pic>
        <p:nvPicPr>
          <p:cNvPr id="125" name="Google Shape;125;g34866ee22fd_0_10"/>
          <p:cNvPicPr preferRelativeResize="0"/>
          <p:nvPr/>
        </p:nvPicPr>
        <p:blipFill>
          <a:blip r:embed="rId4">
            <a:alphaModFix/>
          </a:blip>
          <a:stretch>
            <a:fillRect/>
          </a:stretch>
        </p:blipFill>
        <p:spPr>
          <a:xfrm>
            <a:off x="363975" y="2960438"/>
            <a:ext cx="1359299" cy="1354728"/>
          </a:xfrm>
          <a:prstGeom prst="rect">
            <a:avLst/>
          </a:prstGeom>
          <a:noFill/>
          <a:ln>
            <a:noFill/>
          </a:ln>
        </p:spPr>
      </p:pic>
      <p:pic>
        <p:nvPicPr>
          <p:cNvPr id="126" name="Google Shape;126;g34866ee22fd_0_10"/>
          <p:cNvPicPr preferRelativeResize="0"/>
          <p:nvPr/>
        </p:nvPicPr>
        <p:blipFill rotWithShape="1">
          <a:blip r:embed="rId5">
            <a:alphaModFix/>
          </a:blip>
          <a:srcRect b="6680" l="-9139" r="9140" t="-6680"/>
          <a:stretch/>
        </p:blipFill>
        <p:spPr>
          <a:xfrm>
            <a:off x="5180877" y="1258189"/>
            <a:ext cx="1409500" cy="1446238"/>
          </a:xfrm>
          <a:prstGeom prst="rect">
            <a:avLst/>
          </a:prstGeom>
          <a:noFill/>
          <a:ln>
            <a:noFill/>
          </a:ln>
        </p:spPr>
      </p:pic>
      <p:pic>
        <p:nvPicPr>
          <p:cNvPr id="127" name="Google Shape;127;g34866ee22fd_0_10"/>
          <p:cNvPicPr preferRelativeResize="0"/>
          <p:nvPr/>
        </p:nvPicPr>
        <p:blipFill>
          <a:blip r:embed="rId6">
            <a:alphaModFix/>
          </a:blip>
          <a:stretch>
            <a:fillRect/>
          </a:stretch>
        </p:blipFill>
        <p:spPr>
          <a:xfrm>
            <a:off x="363975" y="1301075"/>
            <a:ext cx="1359299" cy="1360469"/>
          </a:xfrm>
          <a:prstGeom prst="rect">
            <a:avLst/>
          </a:prstGeom>
          <a:noFill/>
          <a:ln>
            <a:noFill/>
          </a:ln>
        </p:spPr>
      </p:pic>
      <p:pic>
        <p:nvPicPr>
          <p:cNvPr id="128" name="Google Shape;128;g34866ee22fd_0_10"/>
          <p:cNvPicPr preferRelativeResize="0"/>
          <p:nvPr/>
        </p:nvPicPr>
        <p:blipFill>
          <a:blip r:embed="rId7">
            <a:alphaModFix/>
          </a:blip>
          <a:stretch>
            <a:fillRect/>
          </a:stretch>
        </p:blipFill>
        <p:spPr>
          <a:xfrm>
            <a:off x="338875" y="4614063"/>
            <a:ext cx="1409499" cy="1412081"/>
          </a:xfrm>
          <a:prstGeom prst="rect">
            <a:avLst/>
          </a:prstGeom>
          <a:noFill/>
          <a:ln>
            <a:noFill/>
          </a:ln>
        </p:spPr>
      </p:pic>
      <p:pic>
        <p:nvPicPr>
          <p:cNvPr id="129" name="Google Shape;129;g34866ee22fd_0_10" title="logo-final-2.png"/>
          <p:cNvPicPr preferRelativeResize="0"/>
          <p:nvPr/>
        </p:nvPicPr>
        <p:blipFill rotWithShape="1">
          <a:blip r:embed="rId8">
            <a:alphaModFix/>
          </a:blip>
          <a:srcRect b="0" l="0" r="0" t="0"/>
          <a:stretch/>
        </p:blipFill>
        <p:spPr>
          <a:xfrm>
            <a:off x="10177200" y="0"/>
            <a:ext cx="2014802" cy="16168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134" name="Shape 134"/>
        <p:cNvGrpSpPr/>
        <p:nvPr/>
      </p:nvGrpSpPr>
      <p:grpSpPr>
        <a:xfrm>
          <a:off x="0" y="0"/>
          <a:ext cx="0" cy="0"/>
          <a:chOff x="0" y="0"/>
          <a:chExt cx="0" cy="0"/>
        </a:xfrm>
      </p:grpSpPr>
      <p:sp>
        <p:nvSpPr>
          <p:cNvPr id="135" name="Google Shape;135;p4"/>
          <p:cNvSpPr txBox="1"/>
          <p:nvPr>
            <p:ph type="title"/>
          </p:nvPr>
        </p:nvSpPr>
        <p:spPr>
          <a:xfrm>
            <a:off x="127000" y="372900"/>
            <a:ext cx="9195900" cy="111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sz="4400">
                <a:solidFill>
                  <a:schemeClr val="accent4"/>
                </a:solidFill>
              </a:rPr>
              <a:t>Culture &amp; Values </a:t>
            </a:r>
            <a:endParaRPr sz="4400">
              <a:solidFill>
                <a:schemeClr val="accent4"/>
              </a:solidFill>
            </a:endParaRPr>
          </a:p>
        </p:txBody>
      </p:sp>
      <p:sp>
        <p:nvSpPr>
          <p:cNvPr id="136" name="Google Shape;136;p4"/>
          <p:cNvSpPr/>
          <p:nvPr/>
        </p:nvSpPr>
        <p:spPr>
          <a:xfrm>
            <a:off x="696686" y="1850203"/>
            <a:ext cx="2699700" cy="4397700"/>
          </a:xfrm>
          <a:prstGeom prst="rect">
            <a:avLst/>
          </a:prstGeom>
          <a:solidFill>
            <a:srgbClr val="E69138"/>
          </a:solidFill>
          <a:ln cap="flat" cmpd="sng" w="571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Meritocracy:</a:t>
            </a:r>
            <a:endParaRPr b="0" i="0" sz="1400" u="none" cap="none" strike="noStrike">
              <a:solidFill>
                <a:srgbClr val="000000"/>
              </a:solidFill>
              <a:latin typeface="Arial"/>
              <a:ea typeface="Arial"/>
              <a:cs typeface="Arial"/>
              <a:sym typeface="Arial"/>
            </a:endParaRPr>
          </a:p>
        </p:txBody>
      </p:sp>
      <p:sp>
        <p:nvSpPr>
          <p:cNvPr id="137" name="Google Shape;137;p4"/>
          <p:cNvSpPr/>
          <p:nvPr/>
        </p:nvSpPr>
        <p:spPr>
          <a:xfrm>
            <a:off x="3396343" y="1850203"/>
            <a:ext cx="2699700" cy="4397700"/>
          </a:xfrm>
          <a:prstGeom prst="rect">
            <a:avLst/>
          </a:prstGeom>
          <a:solidFill>
            <a:srgbClr val="1C2F4A"/>
          </a:solidFill>
          <a:ln cap="flat" cmpd="sng" w="571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Accessibility:</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6096000" y="1850203"/>
            <a:ext cx="2699700" cy="4397700"/>
          </a:xfrm>
          <a:prstGeom prst="rect">
            <a:avLst/>
          </a:prstGeom>
          <a:solidFill>
            <a:srgbClr val="FF9900"/>
          </a:solidFill>
          <a:ln cap="flat" cmpd="sng" w="571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Democracy:</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8795657" y="1850203"/>
            <a:ext cx="2699700" cy="4397700"/>
          </a:xfrm>
          <a:prstGeom prst="rect">
            <a:avLst/>
          </a:prstGeom>
          <a:solidFill>
            <a:srgbClr val="1C2F4A"/>
          </a:solidFill>
          <a:ln cap="flat" cmpd="sng" w="571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Trust:</a:t>
            </a:r>
            <a:endParaRPr b="0" i="0" sz="1400" u="none" cap="none" strike="noStrike">
              <a:solidFill>
                <a:srgbClr val="000000"/>
              </a:solidFill>
              <a:latin typeface="Arial"/>
              <a:ea typeface="Arial"/>
              <a:cs typeface="Arial"/>
              <a:sym typeface="Arial"/>
            </a:endParaRPr>
          </a:p>
        </p:txBody>
      </p:sp>
      <p:pic>
        <p:nvPicPr>
          <p:cNvPr descr="Approved icon in flat style award rosette symbol Vector Image" id="140" name="Google Shape;140;p4"/>
          <p:cNvPicPr preferRelativeResize="0"/>
          <p:nvPr/>
        </p:nvPicPr>
        <p:blipFill rotWithShape="1">
          <a:blip r:embed="rId3">
            <a:alphaModFix/>
          </a:blip>
          <a:srcRect b="21056" l="16171" r="10457" t="11008"/>
          <a:stretch/>
        </p:blipFill>
        <p:spPr>
          <a:xfrm>
            <a:off x="1440000" y="2308944"/>
            <a:ext cx="1402285" cy="1402215"/>
          </a:xfrm>
          <a:prstGeom prst="rect">
            <a:avLst/>
          </a:prstGeom>
          <a:noFill/>
          <a:ln>
            <a:noFill/>
          </a:ln>
        </p:spPr>
      </p:pic>
      <p:sp>
        <p:nvSpPr>
          <p:cNvPr id="141" name="Google Shape;141;p4"/>
          <p:cNvSpPr txBox="1"/>
          <p:nvPr/>
        </p:nvSpPr>
        <p:spPr>
          <a:xfrm>
            <a:off x="948690" y="3882610"/>
            <a:ext cx="22632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Arial"/>
                <a:ea typeface="Arial"/>
                <a:cs typeface="Arial"/>
                <a:sym typeface="Arial"/>
              </a:rPr>
              <a:t>“ Value of each individual member of the club to be unbiased and based purely on merit of selection to the team ” </a:t>
            </a:r>
            <a:endParaRPr b="0" i="0" sz="1400" u="none" cap="none" strike="noStrike">
              <a:solidFill>
                <a:srgbClr val="000000"/>
              </a:solidFill>
              <a:latin typeface="Arial"/>
              <a:ea typeface="Arial"/>
              <a:cs typeface="Arial"/>
              <a:sym typeface="Arial"/>
            </a:endParaRPr>
          </a:p>
        </p:txBody>
      </p:sp>
      <p:sp>
        <p:nvSpPr>
          <p:cNvPr id="142" name="Google Shape;142;p4"/>
          <p:cNvSpPr txBox="1"/>
          <p:nvPr/>
        </p:nvSpPr>
        <p:spPr>
          <a:xfrm>
            <a:off x="3580856" y="3882610"/>
            <a:ext cx="2263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Arial"/>
                <a:ea typeface="Arial"/>
                <a:cs typeface="Arial"/>
                <a:sym typeface="Arial"/>
              </a:rPr>
              <a:t>“ Ability to allow individuals to connect with one-another in an open transparent manner” </a:t>
            </a:r>
            <a:endParaRPr b="0" i="0" sz="1400" u="none" cap="none" strike="noStrike">
              <a:solidFill>
                <a:srgbClr val="000000"/>
              </a:solidFill>
              <a:latin typeface="Arial"/>
              <a:ea typeface="Arial"/>
              <a:cs typeface="Arial"/>
              <a:sym typeface="Arial"/>
            </a:endParaRPr>
          </a:p>
        </p:txBody>
      </p:sp>
      <p:sp>
        <p:nvSpPr>
          <p:cNvPr id="143" name="Google Shape;143;p4"/>
          <p:cNvSpPr txBox="1"/>
          <p:nvPr/>
        </p:nvSpPr>
        <p:spPr>
          <a:xfrm>
            <a:off x="6348004" y="3882610"/>
            <a:ext cx="2263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Arial"/>
                <a:ea typeface="Arial"/>
                <a:cs typeface="Arial"/>
                <a:sym typeface="Arial"/>
              </a:rPr>
              <a:t>“ All decisions of the club are taken in a democratic manner in compliance with defined club laws ” </a:t>
            </a:r>
            <a:endParaRPr b="0" i="0" sz="1400" u="none" cap="none" strike="noStrike">
              <a:solidFill>
                <a:srgbClr val="000000"/>
              </a:solidFill>
              <a:latin typeface="Arial"/>
              <a:ea typeface="Arial"/>
              <a:cs typeface="Arial"/>
              <a:sym typeface="Arial"/>
            </a:endParaRPr>
          </a:p>
        </p:txBody>
      </p:sp>
      <p:sp>
        <p:nvSpPr>
          <p:cNvPr id="144" name="Google Shape;144;p4"/>
          <p:cNvSpPr txBox="1"/>
          <p:nvPr/>
        </p:nvSpPr>
        <p:spPr>
          <a:xfrm>
            <a:off x="9145633" y="3882610"/>
            <a:ext cx="22632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Arial"/>
                <a:ea typeface="Arial"/>
                <a:cs typeface="Arial"/>
                <a:sym typeface="Arial"/>
              </a:rPr>
              <a:t>“ Club to act in a transparent manner with access to information open to all club members ” </a:t>
            </a:r>
            <a:endParaRPr b="0" i="0" sz="1400" u="none" cap="none" strike="noStrike">
              <a:solidFill>
                <a:srgbClr val="000000"/>
              </a:solidFill>
              <a:latin typeface="Arial"/>
              <a:ea typeface="Arial"/>
              <a:cs typeface="Arial"/>
              <a:sym typeface="Arial"/>
            </a:endParaRPr>
          </a:p>
        </p:txBody>
      </p:sp>
      <p:pic>
        <p:nvPicPr>
          <p:cNvPr descr="Accessibility - Free icons" id="145" name="Google Shape;145;p4"/>
          <p:cNvPicPr preferRelativeResize="0"/>
          <p:nvPr/>
        </p:nvPicPr>
        <p:blipFill rotWithShape="1">
          <a:blip r:embed="rId4">
            <a:alphaModFix/>
          </a:blip>
          <a:srcRect b="0" l="0" r="0" t="0"/>
          <a:stretch/>
        </p:blipFill>
        <p:spPr>
          <a:xfrm>
            <a:off x="4139657" y="2455900"/>
            <a:ext cx="1118100" cy="1118100"/>
          </a:xfrm>
          <a:prstGeom prst="rect">
            <a:avLst/>
          </a:prstGeom>
          <a:noFill/>
          <a:ln>
            <a:noFill/>
          </a:ln>
        </p:spPr>
      </p:pic>
      <p:pic>
        <p:nvPicPr>
          <p:cNvPr descr="Democracy - Free hands and gestures icons" id="146" name="Google Shape;146;p4"/>
          <p:cNvPicPr preferRelativeResize="0"/>
          <p:nvPr/>
        </p:nvPicPr>
        <p:blipFill rotWithShape="1">
          <a:blip r:embed="rId5">
            <a:alphaModFix/>
          </a:blip>
          <a:srcRect b="0" l="0" r="0" t="0"/>
          <a:stretch/>
        </p:blipFill>
        <p:spPr>
          <a:xfrm>
            <a:off x="6934243" y="2457607"/>
            <a:ext cx="1014362" cy="1014362"/>
          </a:xfrm>
          <a:prstGeom prst="rect">
            <a:avLst/>
          </a:prstGeom>
          <a:noFill/>
          <a:ln>
            <a:noFill/>
          </a:ln>
        </p:spPr>
      </p:pic>
      <p:pic>
        <p:nvPicPr>
          <p:cNvPr descr="Trust - Free hands and gestures icons" id="147" name="Google Shape;147;p4"/>
          <p:cNvPicPr preferRelativeResize="0"/>
          <p:nvPr/>
        </p:nvPicPr>
        <p:blipFill rotWithShape="1">
          <a:blip r:embed="rId6">
            <a:alphaModFix/>
          </a:blip>
          <a:srcRect b="0" l="0" r="0" t="0"/>
          <a:stretch/>
        </p:blipFill>
        <p:spPr>
          <a:xfrm>
            <a:off x="9533145" y="2458884"/>
            <a:ext cx="1115116" cy="1115116"/>
          </a:xfrm>
          <a:prstGeom prst="rect">
            <a:avLst/>
          </a:prstGeom>
          <a:noFill/>
          <a:ln>
            <a:noFill/>
          </a:ln>
        </p:spPr>
      </p:pic>
      <p:pic>
        <p:nvPicPr>
          <p:cNvPr id="148" name="Google Shape;148;p4" title="logo-final-2.png"/>
          <p:cNvPicPr preferRelativeResize="0"/>
          <p:nvPr/>
        </p:nvPicPr>
        <p:blipFill rotWithShape="1">
          <a:blip r:embed="rId7">
            <a:alphaModFix/>
          </a:blip>
          <a:srcRect b="0" l="0" r="0" t="0"/>
          <a:stretch/>
        </p:blipFill>
        <p:spPr>
          <a:xfrm>
            <a:off x="10177200" y="0"/>
            <a:ext cx="2014802" cy="16168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5"/>
          <p:cNvSpPr/>
          <p:nvPr/>
        </p:nvSpPr>
        <p:spPr>
          <a:xfrm>
            <a:off x="1525" y="-14499"/>
            <a:ext cx="12189000" cy="6858000"/>
          </a:xfrm>
          <a:prstGeom prst="rect">
            <a:avLst/>
          </a:prstGeom>
          <a:solidFill>
            <a:srgbClr val="1C2F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5"/>
          <p:cNvSpPr txBox="1"/>
          <p:nvPr>
            <p:ph type="title"/>
          </p:nvPr>
        </p:nvSpPr>
        <p:spPr>
          <a:xfrm>
            <a:off x="214086" y="198741"/>
            <a:ext cx="10816771" cy="93337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100"/>
              <a:buFont typeface="Calibri"/>
              <a:buNone/>
            </a:pPr>
            <a:r>
              <a:rPr b="1" lang="en-US" sz="4100">
                <a:solidFill>
                  <a:schemeClr val="accent4"/>
                </a:solidFill>
              </a:rPr>
              <a:t>Northern California League Details</a:t>
            </a:r>
            <a:endParaRPr b="1">
              <a:solidFill>
                <a:schemeClr val="accent4"/>
              </a:solidFill>
            </a:endParaRPr>
          </a:p>
        </p:txBody>
      </p:sp>
      <p:pic>
        <p:nvPicPr>
          <p:cNvPr descr="No photo description available." id="155" name="Google Shape;155;p5"/>
          <p:cNvPicPr preferRelativeResize="0"/>
          <p:nvPr/>
        </p:nvPicPr>
        <p:blipFill rotWithShape="1">
          <a:blip r:embed="rId3">
            <a:alphaModFix/>
          </a:blip>
          <a:srcRect b="0" l="0" r="0" t="0"/>
          <a:stretch/>
        </p:blipFill>
        <p:spPr>
          <a:xfrm>
            <a:off x="9137325" y="4030700"/>
            <a:ext cx="2875276" cy="2464576"/>
          </a:xfrm>
          <a:prstGeom prst="rect">
            <a:avLst/>
          </a:prstGeom>
          <a:noFill/>
          <a:ln>
            <a:noFill/>
          </a:ln>
        </p:spPr>
      </p:pic>
      <p:sp>
        <p:nvSpPr>
          <p:cNvPr id="156" name="Google Shape;156;p5"/>
          <p:cNvSpPr txBox="1"/>
          <p:nvPr/>
        </p:nvSpPr>
        <p:spPr>
          <a:xfrm>
            <a:off x="214086" y="910192"/>
            <a:ext cx="10395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u="none" cap="none" strike="noStrike">
                <a:solidFill>
                  <a:srgbClr val="F2F4F8"/>
                </a:solidFill>
                <a:latin typeface="Arial"/>
                <a:ea typeface="Arial"/>
                <a:cs typeface="Arial"/>
                <a:sym typeface="Arial"/>
              </a:rPr>
              <a:t>Established in 1892, NCCA is a prestigious cricket league based out of Bay Area in Northern California</a:t>
            </a:r>
            <a:endParaRPr b="0" i="1" u="none" cap="none" strike="noStrike">
              <a:solidFill>
                <a:srgbClr val="F2F4F8"/>
              </a:solidFill>
              <a:latin typeface="Calibri"/>
              <a:ea typeface="Calibri"/>
              <a:cs typeface="Calibri"/>
              <a:sym typeface="Calibri"/>
            </a:endParaRPr>
          </a:p>
        </p:txBody>
      </p:sp>
      <p:sp>
        <p:nvSpPr>
          <p:cNvPr id="157" name="Google Shape;157;p5"/>
          <p:cNvSpPr txBox="1"/>
          <p:nvPr/>
        </p:nvSpPr>
        <p:spPr>
          <a:xfrm>
            <a:off x="9049149" y="3595289"/>
            <a:ext cx="305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F2F4F8"/>
                </a:solidFill>
                <a:latin typeface="Calibri"/>
                <a:ea typeface="Calibri"/>
                <a:cs typeface="Calibri"/>
                <a:sym typeface="Calibri"/>
                <a:hlinkClick r:id="rId4">
                  <a:extLst>
                    <a:ext uri="{A12FA001-AC4F-418D-AE19-62706E023703}">
                      <ahyp:hlinkClr val="tx"/>
                    </a:ext>
                  </a:extLst>
                </a:hlinkClick>
              </a:rPr>
              <a:t>https://www.nccacricket.org/</a:t>
            </a:r>
            <a:endParaRPr b="0" i="0" sz="1800" u="none" cap="none" strike="noStrike">
              <a:solidFill>
                <a:srgbClr val="F2F4F8"/>
              </a:solidFill>
              <a:latin typeface="Calibri"/>
              <a:ea typeface="Calibri"/>
              <a:cs typeface="Calibri"/>
              <a:sym typeface="Calibri"/>
            </a:endParaRPr>
          </a:p>
        </p:txBody>
      </p:sp>
      <p:sp>
        <p:nvSpPr>
          <p:cNvPr id="158" name="Google Shape;158;p5"/>
          <p:cNvSpPr txBox="1"/>
          <p:nvPr/>
        </p:nvSpPr>
        <p:spPr>
          <a:xfrm>
            <a:off x="214075" y="1750700"/>
            <a:ext cx="3142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chemeClr val="accent4"/>
                </a:solidFill>
                <a:latin typeface="Calibri"/>
                <a:ea typeface="Calibri"/>
                <a:cs typeface="Calibri"/>
                <a:sym typeface="Calibri"/>
              </a:rPr>
              <a:t>2200+ </a:t>
            </a:r>
            <a:endParaRPr b="0" i="0" sz="14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4"/>
                </a:solidFill>
                <a:latin typeface="Calibri"/>
                <a:ea typeface="Calibri"/>
                <a:cs typeface="Calibri"/>
                <a:sym typeface="Calibri"/>
              </a:rPr>
              <a:t>Active Members </a:t>
            </a:r>
            <a:endParaRPr b="0" i="0" sz="1400" u="none" cap="none" strike="noStrike">
              <a:solidFill>
                <a:schemeClr val="accent4"/>
              </a:solidFill>
              <a:latin typeface="Arial"/>
              <a:ea typeface="Arial"/>
              <a:cs typeface="Arial"/>
              <a:sym typeface="Arial"/>
            </a:endParaRPr>
          </a:p>
        </p:txBody>
      </p:sp>
      <p:sp>
        <p:nvSpPr>
          <p:cNvPr id="159" name="Google Shape;159;p5"/>
          <p:cNvSpPr txBox="1"/>
          <p:nvPr/>
        </p:nvSpPr>
        <p:spPr>
          <a:xfrm>
            <a:off x="214086" y="3116133"/>
            <a:ext cx="18204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chemeClr val="accent4"/>
                </a:solidFill>
                <a:latin typeface="Calibri"/>
                <a:ea typeface="Calibri"/>
                <a:cs typeface="Calibri"/>
                <a:sym typeface="Calibri"/>
              </a:rPr>
              <a:t>5</a:t>
            </a:r>
            <a:r>
              <a:rPr b="1" lang="en-US" sz="5400">
                <a:solidFill>
                  <a:schemeClr val="accent4"/>
                </a:solidFill>
                <a:latin typeface="Calibri"/>
                <a:ea typeface="Calibri"/>
                <a:cs typeface="Calibri"/>
                <a:sym typeface="Calibri"/>
              </a:rPr>
              <a:t>4</a:t>
            </a:r>
            <a:r>
              <a:rPr b="1" i="0" lang="en-US" sz="5400" u="none" cap="none" strike="noStrike">
                <a:solidFill>
                  <a:schemeClr val="accent4"/>
                </a:solidFill>
                <a:latin typeface="Calibri"/>
                <a:ea typeface="Calibri"/>
                <a:cs typeface="Calibri"/>
                <a:sym typeface="Calibri"/>
              </a:rPr>
              <a:t>+ </a:t>
            </a:r>
            <a:endParaRPr b="0" i="0" sz="14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4"/>
                </a:solidFill>
                <a:latin typeface="Calibri"/>
                <a:ea typeface="Calibri"/>
                <a:cs typeface="Calibri"/>
                <a:sym typeface="Calibri"/>
              </a:rPr>
              <a:t>Clubs </a:t>
            </a:r>
            <a:endParaRPr b="0" i="0" sz="1400" u="none" cap="none" strike="noStrike">
              <a:solidFill>
                <a:schemeClr val="accent4"/>
              </a:solidFill>
              <a:latin typeface="Arial"/>
              <a:ea typeface="Arial"/>
              <a:cs typeface="Arial"/>
              <a:sym typeface="Arial"/>
            </a:endParaRPr>
          </a:p>
        </p:txBody>
      </p:sp>
      <p:sp>
        <p:nvSpPr>
          <p:cNvPr id="160" name="Google Shape;160;p5"/>
          <p:cNvSpPr txBox="1"/>
          <p:nvPr/>
        </p:nvSpPr>
        <p:spPr>
          <a:xfrm>
            <a:off x="214086" y="4457341"/>
            <a:ext cx="18204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chemeClr val="accent4"/>
                </a:solidFill>
                <a:latin typeface="Calibri"/>
                <a:ea typeface="Calibri"/>
                <a:cs typeface="Calibri"/>
                <a:sym typeface="Calibri"/>
              </a:rPr>
              <a:t>1</a:t>
            </a:r>
            <a:r>
              <a:rPr b="1" lang="en-US" sz="5400">
                <a:solidFill>
                  <a:schemeClr val="accent4"/>
                </a:solidFill>
                <a:latin typeface="Calibri"/>
                <a:ea typeface="Calibri"/>
                <a:cs typeface="Calibri"/>
                <a:sym typeface="Calibri"/>
              </a:rPr>
              <a:t>4</a:t>
            </a:r>
            <a:r>
              <a:rPr b="1" i="0" lang="en-US" sz="5400" u="none" cap="none" strike="noStrike">
                <a:solidFill>
                  <a:schemeClr val="accent4"/>
                </a:solidFill>
                <a:latin typeface="Calibri"/>
                <a:ea typeface="Calibri"/>
                <a:cs typeface="Calibri"/>
                <a:sym typeface="Calibri"/>
              </a:rPr>
              <a:t>0+ </a:t>
            </a:r>
            <a:endParaRPr b="0" i="0" sz="14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4"/>
                </a:solidFill>
                <a:latin typeface="Calibri"/>
                <a:ea typeface="Calibri"/>
                <a:cs typeface="Calibri"/>
                <a:sym typeface="Calibri"/>
              </a:rPr>
              <a:t>Teams </a:t>
            </a:r>
            <a:endParaRPr b="0" i="0" sz="1400" u="none" cap="none" strike="noStrike">
              <a:solidFill>
                <a:schemeClr val="accent4"/>
              </a:solidFill>
              <a:latin typeface="Arial"/>
              <a:ea typeface="Arial"/>
              <a:cs typeface="Arial"/>
              <a:sym typeface="Arial"/>
            </a:endParaRPr>
          </a:p>
        </p:txBody>
      </p:sp>
      <p:sp>
        <p:nvSpPr>
          <p:cNvPr id="161" name="Google Shape;161;p5"/>
          <p:cNvSpPr txBox="1"/>
          <p:nvPr/>
        </p:nvSpPr>
        <p:spPr>
          <a:xfrm>
            <a:off x="214075" y="1198075"/>
            <a:ext cx="9347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F2F4F8"/>
                </a:solidFill>
                <a:latin typeface="Arial"/>
                <a:ea typeface="Arial"/>
                <a:cs typeface="Arial"/>
                <a:sym typeface="Arial"/>
              </a:rPr>
              <a:t>NCCA aims to promote cricket in the bay area by organizing tournaments  across age groups for Youth, Men, and Women through the year. NCCA is the oldest association in the Bay Area and is recognized by USA Cricket. </a:t>
            </a:r>
            <a:endParaRPr b="1" i="1" sz="1400" u="none" cap="none" strike="noStrike">
              <a:solidFill>
                <a:srgbClr val="F2F4F8"/>
              </a:solidFill>
              <a:latin typeface="Arial"/>
              <a:ea typeface="Arial"/>
              <a:cs typeface="Arial"/>
              <a:sym typeface="Arial"/>
            </a:endParaRPr>
          </a:p>
        </p:txBody>
      </p:sp>
      <p:sp>
        <p:nvSpPr>
          <p:cNvPr id="162" name="Google Shape;162;p5"/>
          <p:cNvSpPr txBox="1"/>
          <p:nvPr/>
        </p:nvSpPr>
        <p:spPr>
          <a:xfrm>
            <a:off x="2372950" y="1879625"/>
            <a:ext cx="44706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2900" u="none" cap="none" strike="noStrike">
                <a:solidFill>
                  <a:schemeClr val="accent4"/>
                </a:solidFill>
                <a:latin typeface="Arial"/>
                <a:ea typeface="Arial"/>
                <a:cs typeface="Arial"/>
                <a:sym typeface="Arial"/>
              </a:rPr>
              <a:t>League Summary</a:t>
            </a:r>
            <a:endParaRPr b="1" i="0" sz="2900" u="none" cap="none" strike="noStrike">
              <a:solidFill>
                <a:schemeClr val="accent4"/>
              </a:solidFill>
              <a:latin typeface="Arial"/>
              <a:ea typeface="Arial"/>
              <a:cs typeface="Arial"/>
              <a:sym typeface="Arial"/>
            </a:endParaRPr>
          </a:p>
        </p:txBody>
      </p:sp>
      <p:sp>
        <p:nvSpPr>
          <p:cNvPr id="163" name="Google Shape;163;p5"/>
          <p:cNvSpPr txBox="1"/>
          <p:nvPr/>
        </p:nvSpPr>
        <p:spPr>
          <a:xfrm>
            <a:off x="2242400" y="2419375"/>
            <a:ext cx="6598800" cy="3696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2F4F8"/>
              </a:buClr>
              <a:buSzPts val="1800"/>
              <a:buChar char="●"/>
            </a:pPr>
            <a:r>
              <a:rPr lang="en-US" sz="1800">
                <a:solidFill>
                  <a:srgbClr val="F2F4F8"/>
                </a:solidFill>
              </a:rPr>
              <a:t>NCCA</a:t>
            </a:r>
            <a:r>
              <a:rPr lang="en-US" sz="1800">
                <a:solidFill>
                  <a:srgbClr val="F2F4F8"/>
                </a:solidFill>
              </a:rPr>
              <a:t> organizes Summer league starting from April to October every year and winter league from November to March each year.</a:t>
            </a:r>
            <a:endParaRPr sz="1800">
              <a:solidFill>
                <a:srgbClr val="F2F4F8"/>
              </a:solidFill>
            </a:endParaRPr>
          </a:p>
          <a:p>
            <a:pPr indent="-342900" lvl="0" marL="457200" rtl="0" algn="l">
              <a:spcBef>
                <a:spcPts val="0"/>
              </a:spcBef>
              <a:spcAft>
                <a:spcPts val="0"/>
              </a:spcAft>
              <a:buClr>
                <a:srgbClr val="F2F4F8"/>
              </a:buClr>
              <a:buSzPts val="1800"/>
              <a:buChar char="●"/>
            </a:pPr>
            <a:r>
              <a:rPr lang="en-US" sz="1800">
                <a:solidFill>
                  <a:srgbClr val="F2F4F8"/>
                </a:solidFill>
              </a:rPr>
              <a:t>In Addition, NCCA organizes long weekend tournaments like Memorial Day Cup, July 4th Freedom Cup, Asia Cup etc.</a:t>
            </a:r>
            <a:endParaRPr sz="1800">
              <a:solidFill>
                <a:srgbClr val="F2F4F8"/>
              </a:solidFill>
            </a:endParaRPr>
          </a:p>
          <a:p>
            <a:pPr indent="-342900" lvl="0" marL="457200" rtl="0" algn="l">
              <a:spcBef>
                <a:spcPts val="0"/>
              </a:spcBef>
              <a:spcAft>
                <a:spcPts val="0"/>
              </a:spcAft>
              <a:buClr>
                <a:srgbClr val="F2F4F8"/>
              </a:buClr>
              <a:buSzPts val="1800"/>
              <a:buChar char="●"/>
            </a:pPr>
            <a:r>
              <a:rPr lang="en-US" sz="1800">
                <a:solidFill>
                  <a:srgbClr val="F2F4F8"/>
                </a:solidFill>
              </a:rPr>
              <a:t>NCCA Cricket league gets the maximum participation from teams across the Bay Area, Sacramento, and Fresno.</a:t>
            </a:r>
            <a:endParaRPr sz="1800">
              <a:solidFill>
                <a:srgbClr val="F2F4F8"/>
              </a:solidFill>
            </a:endParaRPr>
          </a:p>
          <a:p>
            <a:pPr indent="-342900" lvl="0" marL="457200" rtl="0" algn="l">
              <a:spcBef>
                <a:spcPts val="0"/>
              </a:spcBef>
              <a:spcAft>
                <a:spcPts val="0"/>
              </a:spcAft>
              <a:buClr>
                <a:srgbClr val="F2F4F8"/>
              </a:buClr>
              <a:buSzPts val="1800"/>
              <a:buChar char="●"/>
            </a:pPr>
            <a:r>
              <a:rPr lang="en-US" sz="1800">
                <a:solidFill>
                  <a:srgbClr val="F2F4F8"/>
                </a:solidFill>
              </a:rPr>
              <a:t>Games are held on weekends in grounds located in San Jose, Sunnyvale, Fremont, Milpitas, Livermore, Morgan Hill,  Tracy and Davis</a:t>
            </a:r>
            <a:endParaRPr sz="1800">
              <a:solidFill>
                <a:srgbClr val="F2F4F8"/>
              </a:solidFill>
            </a:endParaRPr>
          </a:p>
          <a:p>
            <a:pPr indent="-342900" lvl="0" marL="457200" rtl="0" algn="l">
              <a:spcBef>
                <a:spcPts val="0"/>
              </a:spcBef>
              <a:spcAft>
                <a:spcPts val="0"/>
              </a:spcAft>
              <a:buClr>
                <a:srgbClr val="F2F4F8"/>
              </a:buClr>
              <a:buSzPts val="1800"/>
              <a:buChar char="●"/>
            </a:pPr>
            <a:r>
              <a:rPr lang="en-US" sz="1800">
                <a:solidFill>
                  <a:srgbClr val="F2F4F8"/>
                </a:solidFill>
              </a:rPr>
              <a:t>More than 100 teams participate in Summer + Winter leagues, with over 1100+ Players. </a:t>
            </a:r>
            <a:endParaRPr sz="1800">
              <a:solidFill>
                <a:srgbClr val="F2F4F8"/>
              </a:solidFill>
            </a:endParaRPr>
          </a:p>
          <a:p>
            <a:pPr indent="0" lvl="0" marL="457200" rtl="0" algn="l">
              <a:spcBef>
                <a:spcPts val="0"/>
              </a:spcBef>
              <a:spcAft>
                <a:spcPts val="0"/>
              </a:spcAft>
              <a:buNone/>
            </a:pPr>
            <a:r>
              <a:t/>
            </a:r>
            <a:endParaRPr sz="1500">
              <a:solidFill>
                <a:srgbClr val="F2F4F8"/>
              </a:solidFill>
            </a:endParaRPr>
          </a:p>
        </p:txBody>
      </p:sp>
      <p:pic>
        <p:nvPicPr>
          <p:cNvPr id="164" name="Google Shape;164;p5" title="logo-final-2.png"/>
          <p:cNvPicPr preferRelativeResize="0"/>
          <p:nvPr/>
        </p:nvPicPr>
        <p:blipFill rotWithShape="1">
          <a:blip r:embed="rId5">
            <a:alphaModFix/>
          </a:blip>
          <a:srcRect b="0" l="0" r="0" t="0"/>
          <a:stretch/>
        </p:blipFill>
        <p:spPr>
          <a:xfrm>
            <a:off x="10177200" y="0"/>
            <a:ext cx="2014802" cy="16168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F4A"/>
        </a:solidFill>
      </p:bgPr>
    </p:bg>
    <p:spTree>
      <p:nvGrpSpPr>
        <p:cNvPr id="169" name="Shape 169"/>
        <p:cNvGrpSpPr/>
        <p:nvPr/>
      </p:nvGrpSpPr>
      <p:grpSpPr>
        <a:xfrm>
          <a:off x="0" y="0"/>
          <a:ext cx="0" cy="0"/>
          <a:chOff x="0" y="0"/>
          <a:chExt cx="0" cy="0"/>
        </a:xfrm>
      </p:grpSpPr>
      <p:sp>
        <p:nvSpPr>
          <p:cNvPr id="170" name="Google Shape;170;p6"/>
          <p:cNvSpPr txBox="1"/>
          <p:nvPr>
            <p:ph type="title"/>
          </p:nvPr>
        </p:nvSpPr>
        <p:spPr>
          <a:xfrm>
            <a:off x="195849" y="135025"/>
            <a:ext cx="6038700" cy="673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860"/>
              <a:buFont typeface="Calibri"/>
              <a:buNone/>
            </a:pPr>
            <a:r>
              <a:rPr b="1" lang="en-US" sz="5360">
                <a:solidFill>
                  <a:schemeClr val="accent4"/>
                </a:solidFill>
                <a:latin typeface="Calibri"/>
                <a:ea typeface="Calibri"/>
                <a:cs typeface="Calibri"/>
                <a:sym typeface="Calibri"/>
              </a:rPr>
              <a:t>Member Details</a:t>
            </a:r>
            <a:endParaRPr sz="3830">
              <a:solidFill>
                <a:schemeClr val="accent4"/>
              </a:solidFill>
            </a:endParaRPr>
          </a:p>
        </p:txBody>
      </p:sp>
      <p:sp>
        <p:nvSpPr>
          <p:cNvPr id="171" name="Google Shape;171;p6"/>
          <p:cNvSpPr txBox="1"/>
          <p:nvPr/>
        </p:nvSpPr>
        <p:spPr>
          <a:xfrm>
            <a:off x="490324" y="1622725"/>
            <a:ext cx="18426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accent4"/>
                </a:solidFill>
                <a:latin typeface="Calibri"/>
                <a:ea typeface="Calibri"/>
                <a:cs typeface="Calibri"/>
                <a:sym typeface="Calibri"/>
              </a:rPr>
              <a:t>160+ </a:t>
            </a:r>
            <a:endParaRPr b="0" i="0" sz="14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4"/>
                </a:solidFill>
                <a:latin typeface="Calibri"/>
                <a:ea typeface="Calibri"/>
                <a:cs typeface="Calibri"/>
                <a:sym typeface="Calibri"/>
              </a:rPr>
              <a:t>Active community  Members </a:t>
            </a:r>
            <a:endParaRPr b="0" i="0" sz="1400" u="none" cap="none" strike="noStrike">
              <a:solidFill>
                <a:schemeClr val="accent4"/>
              </a:solidFill>
              <a:latin typeface="Arial"/>
              <a:ea typeface="Arial"/>
              <a:cs typeface="Arial"/>
              <a:sym typeface="Arial"/>
            </a:endParaRPr>
          </a:p>
        </p:txBody>
      </p:sp>
      <p:sp>
        <p:nvSpPr>
          <p:cNvPr id="172" name="Google Shape;172;p6"/>
          <p:cNvSpPr txBox="1"/>
          <p:nvPr/>
        </p:nvSpPr>
        <p:spPr>
          <a:xfrm>
            <a:off x="2507515" y="1622723"/>
            <a:ext cx="16428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accent4"/>
                </a:solidFill>
                <a:latin typeface="Calibri"/>
                <a:ea typeface="Calibri"/>
                <a:cs typeface="Calibri"/>
                <a:sym typeface="Calibri"/>
              </a:rPr>
              <a:t>30+ </a:t>
            </a:r>
            <a:endParaRPr b="0" i="0" sz="14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4"/>
                </a:solidFill>
                <a:latin typeface="Calibri"/>
                <a:ea typeface="Calibri"/>
                <a:cs typeface="Calibri"/>
                <a:sym typeface="Calibri"/>
              </a:rPr>
              <a:t>Youth/Student</a:t>
            </a:r>
            <a:endParaRPr b="0" i="0" sz="14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4"/>
                </a:solidFill>
                <a:latin typeface="Calibri"/>
                <a:ea typeface="Calibri"/>
                <a:cs typeface="Calibri"/>
                <a:sym typeface="Calibri"/>
              </a:rPr>
              <a:t>Members </a:t>
            </a:r>
            <a:endParaRPr b="0" i="0" sz="1400" u="none" cap="none" strike="noStrike">
              <a:solidFill>
                <a:schemeClr val="accent4"/>
              </a:solidFill>
              <a:latin typeface="Arial"/>
              <a:ea typeface="Arial"/>
              <a:cs typeface="Arial"/>
              <a:sym typeface="Arial"/>
            </a:endParaRPr>
          </a:p>
        </p:txBody>
      </p:sp>
      <p:sp>
        <p:nvSpPr>
          <p:cNvPr id="173" name="Google Shape;173;p6"/>
          <p:cNvSpPr txBox="1"/>
          <p:nvPr/>
        </p:nvSpPr>
        <p:spPr>
          <a:xfrm>
            <a:off x="4175735" y="1622723"/>
            <a:ext cx="22143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accent4"/>
                </a:solidFill>
                <a:latin typeface="Calibri"/>
                <a:ea typeface="Calibri"/>
                <a:cs typeface="Calibri"/>
                <a:sym typeface="Calibri"/>
              </a:rPr>
              <a:t>8 </a:t>
            </a:r>
            <a:endParaRPr b="0" i="0" sz="14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4"/>
                </a:solidFill>
                <a:latin typeface="Calibri"/>
                <a:ea typeface="Calibri"/>
                <a:cs typeface="Calibri"/>
                <a:sym typeface="Calibri"/>
              </a:rPr>
              <a:t>County of Residence across Bay Area </a:t>
            </a:r>
            <a:endParaRPr b="0" i="0" sz="1400" u="none" cap="none" strike="noStrike">
              <a:solidFill>
                <a:schemeClr val="accent4"/>
              </a:solidFill>
              <a:latin typeface="Arial"/>
              <a:ea typeface="Arial"/>
              <a:cs typeface="Arial"/>
              <a:sym typeface="Arial"/>
            </a:endParaRPr>
          </a:p>
        </p:txBody>
      </p:sp>
      <p:graphicFrame>
        <p:nvGraphicFramePr>
          <p:cNvPr id="174" name="Google Shape;174;p6"/>
          <p:cNvGraphicFramePr/>
          <p:nvPr/>
        </p:nvGraphicFramePr>
        <p:xfrm>
          <a:off x="446826" y="3900333"/>
          <a:ext cx="3000000" cy="3000000"/>
        </p:xfrm>
        <a:graphic>
          <a:graphicData uri="http://schemas.openxmlformats.org/drawingml/2006/table">
            <a:tbl>
              <a:tblPr bandRow="1" firstRow="1">
                <a:noFill/>
                <a:tableStyleId>{1479F19A-A880-4844-A630-BDE371CCD910}</a:tableStyleId>
              </a:tblPr>
              <a:tblGrid>
                <a:gridCol w="2882100"/>
                <a:gridCol w="2882100"/>
              </a:tblGrid>
              <a:tr h="4613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Location of Residence </a:t>
                      </a:r>
                      <a:endParaRPr sz="1400" u="none" cap="none" strike="noStrike"/>
                    </a:p>
                  </a:txBody>
                  <a:tcPr marT="45725" marB="45725" marR="91450" marL="91450">
                    <a:solidFill>
                      <a:srgbClr val="00206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No of Members</a:t>
                      </a:r>
                      <a:endParaRPr sz="1400" u="none" cap="none" strike="noStrike"/>
                    </a:p>
                  </a:txBody>
                  <a:tcPr marT="45725" marB="45725" marR="91450" marL="91450">
                    <a:solidFill>
                      <a:srgbClr val="002060"/>
                    </a:solidFill>
                  </a:tcPr>
                </a:tc>
              </a:tr>
              <a:tr h="4613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accent4"/>
                          </a:solidFill>
                        </a:rPr>
                        <a:t>San Jose, California </a:t>
                      </a:r>
                      <a:endParaRPr b="1" sz="1400" u="none" cap="none" strike="noStrike">
                        <a:solidFill>
                          <a:schemeClr val="accent4"/>
                        </a:solidFill>
                      </a:endParaRPr>
                    </a:p>
                  </a:txBody>
                  <a:tcPr marT="45725" marB="45725" marR="91450" marL="91450">
                    <a:solidFill>
                      <a:srgbClr val="1C2F4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accent4"/>
                          </a:solidFill>
                        </a:rPr>
                        <a:t>~70</a:t>
                      </a:r>
                      <a:endParaRPr b="1" sz="1400" u="none" cap="none" strike="noStrike">
                        <a:solidFill>
                          <a:schemeClr val="accent4"/>
                        </a:solidFill>
                      </a:endParaRPr>
                    </a:p>
                  </a:txBody>
                  <a:tcPr marT="45725" marB="45725" marR="91450" marL="91450">
                    <a:solidFill>
                      <a:srgbClr val="1C2F4A"/>
                    </a:solidFill>
                  </a:tcPr>
                </a:tc>
              </a:tr>
              <a:tr h="4613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accent4"/>
                          </a:solidFill>
                        </a:rPr>
                        <a:t>Fremont, California</a:t>
                      </a:r>
                      <a:endParaRPr b="1" sz="1400" u="none" cap="none" strike="noStrike">
                        <a:solidFill>
                          <a:schemeClr val="accent4"/>
                        </a:solidFill>
                      </a:endParaRPr>
                    </a:p>
                  </a:txBody>
                  <a:tcPr marT="45725" marB="45725" marR="91450" marL="91450">
                    <a:solidFill>
                      <a:srgbClr val="1C2F4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accent4"/>
                          </a:solidFill>
                        </a:rPr>
                        <a:t>~30</a:t>
                      </a:r>
                      <a:endParaRPr b="1" sz="1400" u="none" cap="none" strike="noStrike">
                        <a:solidFill>
                          <a:schemeClr val="accent4"/>
                        </a:solidFill>
                      </a:endParaRPr>
                    </a:p>
                  </a:txBody>
                  <a:tcPr marT="45725" marB="45725" marR="91450" marL="91450">
                    <a:solidFill>
                      <a:srgbClr val="1C2F4A"/>
                    </a:solidFill>
                  </a:tcPr>
                </a:tc>
              </a:tr>
              <a:tr h="4613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accent4"/>
                          </a:solidFill>
                        </a:rPr>
                        <a:t>San Ramon, Pleasanton, Livermore</a:t>
                      </a:r>
                      <a:endParaRPr b="1" sz="1400" u="none" cap="none" strike="noStrike">
                        <a:solidFill>
                          <a:schemeClr val="accent4"/>
                        </a:solidFill>
                      </a:endParaRPr>
                    </a:p>
                  </a:txBody>
                  <a:tcPr marT="45725" marB="45725" marR="91450" marL="91450">
                    <a:solidFill>
                      <a:srgbClr val="1C2F4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accent4"/>
                          </a:solidFill>
                        </a:rPr>
                        <a:t>~20</a:t>
                      </a:r>
                      <a:endParaRPr b="1" sz="1400" u="none" cap="none" strike="noStrike">
                        <a:solidFill>
                          <a:schemeClr val="accent4"/>
                        </a:solidFill>
                      </a:endParaRPr>
                    </a:p>
                  </a:txBody>
                  <a:tcPr marT="45725" marB="45725" marR="91450" marL="91450">
                    <a:solidFill>
                      <a:srgbClr val="1C2F4A"/>
                    </a:solidFill>
                  </a:tcPr>
                </a:tc>
              </a:tr>
              <a:tr h="4613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accent4"/>
                          </a:solidFill>
                        </a:rPr>
                        <a:t>San Francisco, Marin, Sacramento, </a:t>
                      </a:r>
                      <a:endParaRPr b="1" sz="1400" u="none" cap="none" strike="noStrike">
                        <a:solidFill>
                          <a:schemeClr val="accent4"/>
                        </a:solidFill>
                      </a:endParaRPr>
                    </a:p>
                  </a:txBody>
                  <a:tcPr marT="45725" marB="45725" marR="91450" marL="91450">
                    <a:solidFill>
                      <a:srgbClr val="1C2F4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accent4"/>
                          </a:solidFill>
                        </a:rPr>
                        <a:t>~5</a:t>
                      </a:r>
                      <a:endParaRPr b="1" sz="1400" u="none" cap="none" strike="noStrike">
                        <a:solidFill>
                          <a:schemeClr val="accent4"/>
                        </a:solidFill>
                      </a:endParaRPr>
                    </a:p>
                  </a:txBody>
                  <a:tcPr marT="45725" marB="45725" marR="91450" marL="91450">
                    <a:solidFill>
                      <a:srgbClr val="1C2F4A"/>
                    </a:solidFill>
                  </a:tcPr>
                </a:tc>
              </a:tr>
            </a:tbl>
          </a:graphicData>
        </a:graphic>
      </p:graphicFrame>
      <p:sp>
        <p:nvSpPr>
          <p:cNvPr id="175" name="Google Shape;175;p6"/>
          <p:cNvSpPr txBox="1"/>
          <p:nvPr/>
        </p:nvSpPr>
        <p:spPr>
          <a:xfrm>
            <a:off x="182881" y="4006825"/>
            <a:ext cx="6760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F2F4F8"/>
              </a:solidFill>
              <a:latin typeface="Arial"/>
              <a:ea typeface="Arial"/>
              <a:cs typeface="Arial"/>
              <a:sym typeface="Arial"/>
            </a:endParaRPr>
          </a:p>
        </p:txBody>
      </p:sp>
      <p:pic>
        <p:nvPicPr>
          <p:cNvPr id="176" name="Google Shape;176;p6"/>
          <p:cNvPicPr preferRelativeResize="0"/>
          <p:nvPr/>
        </p:nvPicPr>
        <p:blipFill>
          <a:blip r:embed="rId3">
            <a:alphaModFix/>
          </a:blip>
          <a:stretch>
            <a:fillRect/>
          </a:stretch>
        </p:blipFill>
        <p:spPr>
          <a:xfrm>
            <a:off x="6481025" y="0"/>
            <a:ext cx="5677199" cy="3552250"/>
          </a:xfrm>
          <a:prstGeom prst="rect">
            <a:avLst/>
          </a:prstGeom>
          <a:noFill/>
          <a:ln>
            <a:noFill/>
          </a:ln>
        </p:spPr>
      </p:pic>
      <p:pic>
        <p:nvPicPr>
          <p:cNvPr id="177" name="Google Shape;177;p6"/>
          <p:cNvPicPr preferRelativeResize="0"/>
          <p:nvPr/>
        </p:nvPicPr>
        <p:blipFill>
          <a:blip r:embed="rId4">
            <a:alphaModFix/>
          </a:blip>
          <a:stretch>
            <a:fillRect/>
          </a:stretch>
        </p:blipFill>
        <p:spPr>
          <a:xfrm>
            <a:off x="6481025" y="3552250"/>
            <a:ext cx="5677199" cy="33057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2023-02-16T01:29:29Z</dcterms:created>
  <dc:creator>Devashish Ravindranath</dc:creator>
</cp:coreProperties>
</file>